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3" r:id="rId14"/>
    <p:sldId id="272" r:id="rId15"/>
    <p:sldId id="270" r:id="rId16"/>
    <p:sldId id="271"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10" r:id="rId35"/>
    <p:sldId id="291" r:id="rId36"/>
    <p:sldId id="292" r:id="rId37"/>
    <p:sldId id="298" r:id="rId38"/>
    <p:sldId id="299" r:id="rId39"/>
    <p:sldId id="306" r:id="rId40"/>
    <p:sldId id="307" r:id="rId41"/>
    <p:sldId id="258" r:id="rId42"/>
    <p:sldId id="259" r:id="rId43"/>
    <p:sldId id="293" r:id="rId44"/>
    <p:sldId id="294" r:id="rId45"/>
    <p:sldId id="295" r:id="rId46"/>
    <p:sldId id="296" r:id="rId47"/>
    <p:sldId id="297" r:id="rId48"/>
    <p:sldId id="300" r:id="rId49"/>
    <p:sldId id="301" r:id="rId50"/>
    <p:sldId id="305" r:id="rId51"/>
    <p:sldId id="302" r:id="rId52"/>
    <p:sldId id="303" r:id="rId53"/>
    <p:sldId id="304" r:id="rId54"/>
    <p:sldId id="308" r:id="rId55"/>
    <p:sldId id="309" r:id="rId56"/>
    <p:sldId id="311" r:id="rId57"/>
    <p:sldId id="312" r:id="rId58"/>
    <p:sldId id="313" r:id="rId59"/>
    <p:sldId id="314" r:id="rId60"/>
    <p:sldId id="315" r:id="rId61"/>
    <p:sldId id="316" r:id="rId62"/>
    <p:sldId id="317" r:id="rId63"/>
    <p:sldId id="31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DED2C4-FE36-498C-A222-BF91BCA6E768}"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583399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DED2C4-FE36-498C-A222-BF91BCA6E768}"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314375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DED2C4-FE36-498C-A222-BF91BCA6E768}"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141573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DED2C4-FE36-498C-A222-BF91BCA6E768}"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75497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DED2C4-FE36-498C-A222-BF91BCA6E768}"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3502474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DED2C4-FE36-498C-A222-BF91BCA6E768}"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361204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DED2C4-FE36-498C-A222-BF91BCA6E768}"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118684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DED2C4-FE36-498C-A222-BF91BCA6E768}"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1208481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ED2C4-FE36-498C-A222-BF91BCA6E768}" type="datetimeFigureOut">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2973614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DED2C4-FE36-498C-A222-BF91BCA6E768}"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326503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DED2C4-FE36-498C-A222-BF91BCA6E768}"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6C586A-7796-4FB5-9108-AB17B8ACE593}" type="slidenum">
              <a:rPr lang="en-US" smtClean="0"/>
              <a:t>‹#›</a:t>
            </a:fld>
            <a:endParaRPr lang="en-US"/>
          </a:p>
        </p:txBody>
      </p:sp>
    </p:spTree>
    <p:extLst>
      <p:ext uri="{BB962C8B-B14F-4D97-AF65-F5344CB8AC3E}">
        <p14:creationId xmlns:p14="http://schemas.microsoft.com/office/powerpoint/2010/main" val="253012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DED2C4-FE36-498C-A222-BF91BCA6E768}" type="datetimeFigureOut">
              <a:rPr lang="en-US" smtClean="0"/>
              <a:t>6/6/2022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C586A-7796-4FB5-9108-AB17B8ACE593}" type="slidenum">
              <a:rPr lang="en-US" smtClean="0"/>
              <a:t>‹#›</a:t>
            </a:fld>
            <a:endParaRPr lang="en-US"/>
          </a:p>
        </p:txBody>
      </p:sp>
    </p:spTree>
    <p:extLst>
      <p:ext uri="{BB962C8B-B14F-4D97-AF65-F5344CB8AC3E}">
        <p14:creationId xmlns:p14="http://schemas.microsoft.com/office/powerpoint/2010/main" val="212501166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Tutorial 2: A Tutorial on the Image Rectification in  MIKE</a:t>
            </a:r>
            <a:endParaRPr lang="en-US" dirty="0"/>
          </a:p>
        </p:txBody>
      </p:sp>
      <p:sp>
        <p:nvSpPr>
          <p:cNvPr id="3" name="Subtitle 2"/>
          <p:cNvSpPr>
            <a:spLocks noGrp="1"/>
          </p:cNvSpPr>
          <p:nvPr>
            <p:ph type="subTitle" idx="1"/>
          </p:nvPr>
        </p:nvSpPr>
        <p:spPr/>
        <p:txBody>
          <a:bodyPr>
            <a:normAutofit lnSpcReduction="10000"/>
          </a:bodyPr>
          <a:lstStyle/>
          <a:p>
            <a:r>
              <a:rPr lang="en-US" dirty="0" smtClean="0"/>
              <a:t>Author: Md. </a:t>
            </a:r>
            <a:r>
              <a:rPr lang="en-US" dirty="0" err="1" smtClean="0"/>
              <a:t>Nazmus</a:t>
            </a:r>
            <a:r>
              <a:rPr lang="en-US" dirty="0" smtClean="0"/>
              <a:t> </a:t>
            </a:r>
            <a:r>
              <a:rPr lang="en-US" dirty="0" err="1" smtClean="0"/>
              <a:t>Sanib</a:t>
            </a:r>
            <a:r>
              <a:rPr lang="en-US" dirty="0" smtClean="0"/>
              <a:t> Chowdhury</a:t>
            </a:r>
          </a:p>
          <a:p>
            <a:r>
              <a:rPr lang="en-US" dirty="0" smtClean="0"/>
              <a:t>Scientific Officer </a:t>
            </a:r>
          </a:p>
          <a:p>
            <a:r>
              <a:rPr lang="en-US" dirty="0" smtClean="0"/>
              <a:t>Hydrography &amp; Oceanography</a:t>
            </a:r>
          </a:p>
          <a:p>
            <a:r>
              <a:rPr lang="en-US" dirty="0" smtClean="0"/>
              <a:t>Celestial Tech Limited</a:t>
            </a:r>
            <a:endParaRPr lang="en-US" dirty="0"/>
          </a:p>
        </p:txBody>
      </p:sp>
    </p:spTree>
    <p:extLst>
      <p:ext uri="{BB962C8B-B14F-4D97-AF65-F5344CB8AC3E}">
        <p14:creationId xmlns:p14="http://schemas.microsoft.com/office/powerpoint/2010/main" val="3563019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140" y="438951"/>
            <a:ext cx="10913110" cy="6116955"/>
          </a:xfrm>
        </p:spPr>
      </p:pic>
      <p:sp>
        <p:nvSpPr>
          <p:cNvPr id="5" name="TextBox 4"/>
          <p:cNvSpPr txBox="1"/>
          <p:nvPr/>
        </p:nvSpPr>
        <p:spPr>
          <a:xfrm>
            <a:off x="1075174" y="2351314"/>
            <a:ext cx="2542233" cy="646331"/>
          </a:xfrm>
          <a:prstGeom prst="rect">
            <a:avLst/>
          </a:prstGeom>
          <a:solidFill>
            <a:schemeClr val="bg1"/>
          </a:solidFill>
        </p:spPr>
        <p:txBody>
          <a:bodyPr wrap="square" rtlCol="0">
            <a:spAutoFit/>
          </a:bodyPr>
          <a:lstStyle/>
          <a:p>
            <a:r>
              <a:rPr lang="en-US" dirty="0" smtClean="0"/>
              <a:t>Intersection with the longitude ruler</a:t>
            </a:r>
            <a:endParaRPr lang="en-US" dirty="0"/>
          </a:p>
        </p:txBody>
      </p:sp>
      <p:cxnSp>
        <p:nvCxnSpPr>
          <p:cNvPr id="7" name="Straight Arrow Connector 6"/>
          <p:cNvCxnSpPr/>
          <p:nvPr/>
        </p:nvCxnSpPr>
        <p:spPr>
          <a:xfrm flipV="1">
            <a:off x="2843684" y="1557495"/>
            <a:ext cx="1386672" cy="80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617407" y="1557495"/>
            <a:ext cx="3526971" cy="111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073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5842" y="438883"/>
            <a:ext cx="2180590" cy="6023610"/>
          </a:xfrm>
        </p:spPr>
      </p:pic>
      <p:sp>
        <p:nvSpPr>
          <p:cNvPr id="5" name="TextBox 4"/>
          <p:cNvSpPr txBox="1"/>
          <p:nvPr/>
        </p:nvSpPr>
        <p:spPr>
          <a:xfrm>
            <a:off x="8510954" y="1426866"/>
            <a:ext cx="2331217" cy="646331"/>
          </a:xfrm>
          <a:prstGeom prst="rect">
            <a:avLst/>
          </a:prstGeom>
          <a:noFill/>
          <a:ln>
            <a:solidFill>
              <a:schemeClr val="tx1"/>
            </a:solidFill>
          </a:ln>
        </p:spPr>
        <p:txBody>
          <a:bodyPr wrap="square" rtlCol="0">
            <a:spAutoFit/>
          </a:bodyPr>
          <a:lstStyle/>
          <a:p>
            <a:pPr algn="ctr"/>
            <a:r>
              <a:rPr lang="en-US" dirty="0" smtClean="0"/>
              <a:t>Intersection with latitude ruler</a:t>
            </a:r>
            <a:endParaRPr lang="en-US" dirty="0"/>
          </a:p>
        </p:txBody>
      </p:sp>
      <p:cxnSp>
        <p:nvCxnSpPr>
          <p:cNvPr id="7" name="Straight Arrow Connector 6"/>
          <p:cNvCxnSpPr/>
          <p:nvPr/>
        </p:nvCxnSpPr>
        <p:spPr>
          <a:xfrm flipH="1" flipV="1">
            <a:off x="6571622" y="1004835"/>
            <a:ext cx="1909187" cy="411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561574" y="2073197"/>
            <a:ext cx="1949380" cy="86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131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96946258"/>
              </p:ext>
            </p:extLst>
          </p:nvPr>
        </p:nvGraphicFramePr>
        <p:xfrm>
          <a:off x="988925" y="3975973"/>
          <a:ext cx="10515600" cy="2696188"/>
        </p:xfrm>
        <a:graphic>
          <a:graphicData uri="http://schemas.openxmlformats.org/drawingml/2006/table">
            <a:tbl>
              <a:tblPr firstRow="1" bandRow="1">
                <a:tableStyleId>{5C22544A-7EE6-4342-B048-85BDC9FD1C3A}</a:tableStyleId>
              </a:tblPr>
              <a:tblGrid>
                <a:gridCol w="3505200"/>
                <a:gridCol w="3505200"/>
                <a:gridCol w="3505200"/>
              </a:tblGrid>
              <a:tr h="405108">
                <a:tc>
                  <a:txBody>
                    <a:bodyPr/>
                    <a:lstStyle/>
                    <a:p>
                      <a:r>
                        <a:rPr lang="en-US" dirty="0" smtClean="0"/>
                        <a:t>Vertex</a:t>
                      </a:r>
                      <a:endParaRPr lang="en-US" dirty="0"/>
                    </a:p>
                  </a:txBody>
                  <a:tcPr/>
                </a:tc>
                <a:tc>
                  <a:txBody>
                    <a:bodyPr/>
                    <a:lstStyle/>
                    <a:p>
                      <a:r>
                        <a:rPr lang="en-US" dirty="0" smtClean="0"/>
                        <a:t>Longitude</a:t>
                      </a:r>
                      <a:endParaRPr lang="en-US" dirty="0"/>
                    </a:p>
                  </a:txBody>
                  <a:tcPr/>
                </a:tc>
                <a:tc>
                  <a:txBody>
                    <a:bodyPr/>
                    <a:lstStyle/>
                    <a:p>
                      <a:r>
                        <a:rPr lang="en-US" dirty="0" smtClean="0"/>
                        <a:t>Latitude</a:t>
                      </a:r>
                      <a:endParaRPr lang="en-US" dirty="0"/>
                    </a:p>
                  </a:txBody>
                  <a:tcPr/>
                </a:tc>
              </a:tr>
              <a:tr h="370840">
                <a:tc>
                  <a:txBody>
                    <a:bodyPr/>
                    <a:lstStyle/>
                    <a:p>
                      <a:r>
                        <a:rPr lang="en-US" dirty="0" smtClean="0"/>
                        <a:t>Lower</a:t>
                      </a:r>
                      <a:r>
                        <a:rPr lang="en-US" baseline="0" dirty="0" smtClean="0"/>
                        <a:t>-left</a:t>
                      </a:r>
                      <a:endParaRPr lang="en-US" dirty="0"/>
                    </a:p>
                  </a:txBody>
                  <a:tcPr/>
                </a:tc>
                <a:tc>
                  <a:txBody>
                    <a:bodyPr/>
                    <a:lstStyle/>
                    <a:p>
                      <a:r>
                        <a:rPr lang="en-US" dirty="0" smtClean="0"/>
                        <a:t>92°19´54´´ </a:t>
                      </a:r>
                      <a:endParaRPr lang="en-US" dirty="0"/>
                    </a:p>
                  </a:txBody>
                  <a:tcPr/>
                </a:tc>
                <a:tc>
                  <a:txBody>
                    <a:bodyPr/>
                    <a:lstStyle/>
                    <a:p>
                      <a:r>
                        <a:rPr lang="en-US" dirty="0" smtClean="0"/>
                        <a:t>20°46´</a:t>
                      </a:r>
                      <a:endParaRPr lang="en-US" dirty="0"/>
                    </a:p>
                  </a:txBody>
                  <a:tcPr/>
                </a:tc>
              </a:tr>
              <a:tr h="422980">
                <a:tc>
                  <a:txBody>
                    <a:bodyPr/>
                    <a:lstStyle/>
                    <a:p>
                      <a:r>
                        <a:rPr lang="en-US" dirty="0" smtClean="0"/>
                        <a:t>Lower-right</a:t>
                      </a:r>
                      <a:endParaRPr lang="en-US" dirty="0"/>
                    </a:p>
                  </a:txBody>
                  <a:tcPr/>
                </a:tc>
                <a:tc>
                  <a:txBody>
                    <a:bodyPr/>
                    <a:lstStyle/>
                    <a:p>
                      <a:r>
                        <a:rPr lang="en-US" dirty="0" smtClean="0"/>
                        <a:t>92°22´48.6´´</a:t>
                      </a:r>
                      <a:endParaRPr lang="en-US" dirty="0"/>
                    </a:p>
                  </a:txBody>
                  <a:tcPr/>
                </a:tc>
                <a:tc>
                  <a:txBody>
                    <a:bodyPr/>
                    <a:lstStyle/>
                    <a:p>
                      <a:r>
                        <a:rPr lang="en-US" dirty="0" smtClean="0"/>
                        <a:t>20°46´</a:t>
                      </a:r>
                    </a:p>
                    <a:p>
                      <a:endParaRPr lang="en-US" dirty="0"/>
                    </a:p>
                  </a:txBody>
                  <a:tcPr/>
                </a:tc>
              </a:tr>
              <a:tr h="370840">
                <a:tc>
                  <a:txBody>
                    <a:bodyPr/>
                    <a:lstStyle/>
                    <a:p>
                      <a:r>
                        <a:rPr lang="en-US" dirty="0" smtClean="0"/>
                        <a:t>Upper-right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92°22´48.6´´</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20°49´42´´ </a:t>
                      </a:r>
                    </a:p>
                  </a:txBody>
                  <a:tcPr/>
                </a:tc>
              </a:tr>
              <a:tr h="370840">
                <a:tc>
                  <a:txBody>
                    <a:bodyPr/>
                    <a:lstStyle/>
                    <a:p>
                      <a:r>
                        <a:rPr lang="en-US" dirty="0" smtClean="0"/>
                        <a:t>Upper-left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92°19´54´´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20°49´42´´ </a:t>
                      </a:r>
                    </a:p>
                    <a:p>
                      <a:endParaRPr lang="en-US" dirty="0"/>
                    </a:p>
                  </a:txBody>
                  <a:tcPr/>
                </a:tc>
              </a:tr>
            </a:tbl>
          </a:graphicData>
        </a:graphic>
      </p:graphicFrame>
      <p:sp>
        <p:nvSpPr>
          <p:cNvPr id="5" name="TextBox 4"/>
          <p:cNvSpPr txBox="1"/>
          <p:nvPr/>
        </p:nvSpPr>
        <p:spPr>
          <a:xfrm>
            <a:off x="1245996" y="381837"/>
            <a:ext cx="10419303" cy="2554545"/>
          </a:xfrm>
          <a:prstGeom prst="rect">
            <a:avLst/>
          </a:prstGeom>
          <a:noFill/>
        </p:spPr>
        <p:txBody>
          <a:bodyPr wrap="square" rtlCol="0">
            <a:spAutoFit/>
          </a:bodyPr>
          <a:lstStyle/>
          <a:p>
            <a:r>
              <a:rPr lang="en-US" sz="3200" dirty="0" smtClean="0"/>
              <a:t>In our case, the measured longitudes are 92°19´54´´ and 92°22´48.6´´.</a:t>
            </a:r>
          </a:p>
          <a:p>
            <a:r>
              <a:rPr lang="en-US" sz="3200" dirty="0" smtClean="0"/>
              <a:t>The latitudes are 20°49´42´´ and 20°46´.</a:t>
            </a:r>
          </a:p>
          <a:p>
            <a:endParaRPr lang="en-US" sz="3200" dirty="0"/>
          </a:p>
          <a:p>
            <a:r>
              <a:rPr lang="en-US" sz="3200" dirty="0" smtClean="0"/>
              <a:t>Thus the 4 vertices of the rectangle are as the following: </a:t>
            </a:r>
            <a:endParaRPr lang="en-US" sz="3200" dirty="0"/>
          </a:p>
        </p:txBody>
      </p:sp>
      <p:sp>
        <p:nvSpPr>
          <p:cNvPr id="3" name="TextBox 2"/>
          <p:cNvSpPr txBox="1"/>
          <p:nvPr/>
        </p:nvSpPr>
        <p:spPr>
          <a:xfrm>
            <a:off x="5426110" y="3285810"/>
            <a:ext cx="1708220" cy="584775"/>
          </a:xfrm>
          <a:prstGeom prst="rect">
            <a:avLst/>
          </a:prstGeom>
          <a:noFill/>
        </p:spPr>
        <p:txBody>
          <a:bodyPr wrap="square" rtlCol="0">
            <a:spAutoFit/>
          </a:bodyPr>
          <a:lstStyle/>
          <a:p>
            <a:r>
              <a:rPr lang="en-US" sz="3200" dirty="0" smtClean="0"/>
              <a:t>Table 1</a:t>
            </a:r>
            <a:endParaRPr lang="en-US" sz="3200" dirty="0"/>
          </a:p>
        </p:txBody>
      </p:sp>
    </p:spTree>
    <p:extLst>
      <p:ext uri="{BB962C8B-B14F-4D97-AF65-F5344CB8AC3E}">
        <p14:creationId xmlns:p14="http://schemas.microsoft.com/office/powerpoint/2010/main" val="3918083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1028107"/>
          </a:xfrm>
        </p:spPr>
        <p:txBody>
          <a:bodyPr/>
          <a:lstStyle/>
          <a:p>
            <a:pPr marL="0" indent="0" algn="ctr">
              <a:buNone/>
            </a:pPr>
            <a:r>
              <a:rPr lang="en-US" dirty="0" smtClean="0"/>
              <a:t>In the following slide, the names of the anchors/vertices are showed</a:t>
            </a:r>
            <a:endParaRPr lang="en-US" dirty="0"/>
          </a:p>
        </p:txBody>
      </p:sp>
    </p:spTree>
    <p:extLst>
      <p:ext uri="{BB962C8B-B14F-4D97-AF65-F5344CB8AC3E}">
        <p14:creationId xmlns:p14="http://schemas.microsoft.com/office/powerpoint/2010/main" val="2783482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56086" t="36328" r="13372" b="38039"/>
          <a:stretch/>
        </p:blipFill>
        <p:spPr>
          <a:xfrm>
            <a:off x="3506873" y="462223"/>
            <a:ext cx="4952924" cy="5975852"/>
          </a:xfrm>
          <a:prstGeom prst="rect">
            <a:avLst/>
          </a:prstGeom>
        </p:spPr>
      </p:pic>
      <p:cxnSp>
        <p:nvCxnSpPr>
          <p:cNvPr id="6" name="Straight Arrow Connector 5"/>
          <p:cNvCxnSpPr/>
          <p:nvPr/>
        </p:nvCxnSpPr>
        <p:spPr>
          <a:xfrm flipV="1">
            <a:off x="4330840" y="4230356"/>
            <a:ext cx="823964" cy="743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7224765" y="4230356"/>
            <a:ext cx="713434" cy="62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214716" y="3195376"/>
            <a:ext cx="1326383" cy="20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224765" y="1346479"/>
            <a:ext cx="864158" cy="80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139921" y="1537398"/>
            <a:ext cx="1014883" cy="612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25571" y="3195376"/>
            <a:ext cx="1729233" cy="1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92312" y="4883500"/>
            <a:ext cx="1195754" cy="369332"/>
          </a:xfrm>
          <a:prstGeom prst="rect">
            <a:avLst/>
          </a:prstGeom>
          <a:solidFill>
            <a:schemeClr val="bg1"/>
          </a:solidFill>
        </p:spPr>
        <p:txBody>
          <a:bodyPr wrap="square" rtlCol="0">
            <a:spAutoFit/>
          </a:bodyPr>
          <a:lstStyle/>
          <a:p>
            <a:r>
              <a:rPr lang="en-US" dirty="0" smtClean="0"/>
              <a:t>Lower-left</a:t>
            </a:r>
            <a:endParaRPr lang="en-US" dirty="0"/>
          </a:p>
        </p:txBody>
      </p:sp>
      <p:sp>
        <p:nvSpPr>
          <p:cNvPr id="29" name="TextBox 28"/>
          <p:cNvSpPr txBox="1"/>
          <p:nvPr/>
        </p:nvSpPr>
        <p:spPr>
          <a:xfrm>
            <a:off x="7459987" y="4883500"/>
            <a:ext cx="1356527" cy="369332"/>
          </a:xfrm>
          <a:prstGeom prst="rect">
            <a:avLst/>
          </a:prstGeom>
          <a:solidFill>
            <a:schemeClr val="bg1"/>
          </a:solidFill>
        </p:spPr>
        <p:txBody>
          <a:bodyPr wrap="square" rtlCol="0">
            <a:spAutoFit/>
          </a:bodyPr>
          <a:lstStyle/>
          <a:p>
            <a:r>
              <a:rPr lang="en-US" dirty="0" smtClean="0"/>
              <a:t>Lower-right</a:t>
            </a:r>
            <a:endParaRPr lang="en-US" dirty="0"/>
          </a:p>
        </p:txBody>
      </p:sp>
      <p:sp>
        <p:nvSpPr>
          <p:cNvPr id="30" name="TextBox 29"/>
          <p:cNvSpPr txBox="1"/>
          <p:nvPr/>
        </p:nvSpPr>
        <p:spPr>
          <a:xfrm>
            <a:off x="8541099" y="3034603"/>
            <a:ext cx="1557494" cy="369332"/>
          </a:xfrm>
          <a:prstGeom prst="rect">
            <a:avLst/>
          </a:prstGeom>
          <a:noFill/>
          <a:ln>
            <a:solidFill>
              <a:schemeClr val="tx1"/>
            </a:solidFill>
          </a:ln>
        </p:spPr>
        <p:txBody>
          <a:bodyPr wrap="square" rtlCol="0">
            <a:spAutoFit/>
          </a:bodyPr>
          <a:lstStyle/>
          <a:p>
            <a:r>
              <a:rPr lang="en-US" dirty="0" smtClean="0"/>
              <a:t>Middle-right</a:t>
            </a:r>
            <a:endParaRPr lang="en-US" dirty="0"/>
          </a:p>
        </p:txBody>
      </p:sp>
      <p:sp>
        <p:nvSpPr>
          <p:cNvPr id="31" name="TextBox 30"/>
          <p:cNvSpPr txBox="1"/>
          <p:nvPr/>
        </p:nvSpPr>
        <p:spPr>
          <a:xfrm>
            <a:off x="8088923" y="1195754"/>
            <a:ext cx="1306286" cy="369332"/>
          </a:xfrm>
          <a:prstGeom prst="rect">
            <a:avLst/>
          </a:prstGeom>
          <a:solidFill>
            <a:schemeClr val="bg1"/>
          </a:solidFill>
        </p:spPr>
        <p:txBody>
          <a:bodyPr wrap="square" rtlCol="0">
            <a:spAutoFit/>
          </a:bodyPr>
          <a:lstStyle/>
          <a:p>
            <a:r>
              <a:rPr lang="en-US" dirty="0" smtClean="0"/>
              <a:t>Upper-right</a:t>
            </a:r>
            <a:endParaRPr lang="en-US" dirty="0"/>
          </a:p>
        </p:txBody>
      </p:sp>
      <p:sp>
        <p:nvSpPr>
          <p:cNvPr id="32" name="TextBox 31"/>
          <p:cNvSpPr txBox="1"/>
          <p:nvPr/>
        </p:nvSpPr>
        <p:spPr>
          <a:xfrm>
            <a:off x="3336053" y="1147968"/>
            <a:ext cx="1426866" cy="369332"/>
          </a:xfrm>
          <a:prstGeom prst="rect">
            <a:avLst/>
          </a:prstGeom>
          <a:solidFill>
            <a:schemeClr val="bg1"/>
          </a:solidFill>
          <a:ln>
            <a:solidFill>
              <a:schemeClr val="bg1"/>
            </a:solidFill>
          </a:ln>
        </p:spPr>
        <p:txBody>
          <a:bodyPr wrap="square" rtlCol="0">
            <a:spAutoFit/>
          </a:bodyPr>
          <a:lstStyle/>
          <a:p>
            <a:r>
              <a:rPr lang="en-US" dirty="0" smtClean="0"/>
              <a:t>Upper-left</a:t>
            </a:r>
            <a:endParaRPr lang="en-US" dirty="0"/>
          </a:p>
        </p:txBody>
      </p:sp>
      <p:sp>
        <p:nvSpPr>
          <p:cNvPr id="33" name="TextBox 32"/>
          <p:cNvSpPr txBox="1"/>
          <p:nvPr/>
        </p:nvSpPr>
        <p:spPr>
          <a:xfrm>
            <a:off x="2165421" y="3020758"/>
            <a:ext cx="1256042" cy="369332"/>
          </a:xfrm>
          <a:prstGeom prst="rect">
            <a:avLst/>
          </a:prstGeom>
          <a:noFill/>
          <a:ln>
            <a:solidFill>
              <a:schemeClr val="tx1"/>
            </a:solidFill>
          </a:ln>
        </p:spPr>
        <p:txBody>
          <a:bodyPr wrap="square" rtlCol="0">
            <a:spAutoFit/>
          </a:bodyPr>
          <a:lstStyle/>
          <a:p>
            <a:r>
              <a:rPr lang="en-US" dirty="0" smtClean="0"/>
              <a:t>Middle-left</a:t>
            </a:r>
            <a:endParaRPr lang="en-US" dirty="0"/>
          </a:p>
        </p:txBody>
      </p:sp>
      <p:sp>
        <p:nvSpPr>
          <p:cNvPr id="2" name="TextBox 1"/>
          <p:cNvSpPr txBox="1"/>
          <p:nvPr/>
        </p:nvSpPr>
        <p:spPr>
          <a:xfrm>
            <a:off x="658167" y="610979"/>
            <a:ext cx="2321169" cy="646331"/>
          </a:xfrm>
          <a:prstGeom prst="rect">
            <a:avLst/>
          </a:prstGeom>
          <a:noFill/>
        </p:spPr>
        <p:txBody>
          <a:bodyPr wrap="square" rtlCol="0">
            <a:spAutoFit/>
          </a:bodyPr>
          <a:lstStyle/>
          <a:p>
            <a:r>
              <a:rPr lang="en-US" sz="3600" dirty="0" smtClean="0"/>
              <a:t>Image 1</a:t>
            </a:r>
            <a:endParaRPr lang="en-US" sz="3600" dirty="0"/>
          </a:p>
        </p:txBody>
      </p:sp>
    </p:spTree>
    <p:extLst>
      <p:ext uri="{BB962C8B-B14F-4D97-AF65-F5344CB8AC3E}">
        <p14:creationId xmlns:p14="http://schemas.microsoft.com/office/powerpoint/2010/main" val="372887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4902792"/>
              </p:ext>
            </p:extLst>
          </p:nvPr>
        </p:nvGraphicFramePr>
        <p:xfrm>
          <a:off x="918587" y="2157938"/>
          <a:ext cx="10515600" cy="421132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r>
                        <a:rPr lang="en-US" dirty="0" smtClean="0"/>
                        <a:t>Vertex</a:t>
                      </a:r>
                      <a:endParaRPr lang="en-US" dirty="0"/>
                    </a:p>
                  </a:txBody>
                  <a:tcPr/>
                </a:tc>
                <a:tc>
                  <a:txBody>
                    <a:bodyPr/>
                    <a:lstStyle/>
                    <a:p>
                      <a:r>
                        <a:rPr lang="en-US" dirty="0" smtClean="0"/>
                        <a:t>Longitude</a:t>
                      </a:r>
                      <a:endParaRPr lang="en-US" dirty="0"/>
                    </a:p>
                  </a:txBody>
                  <a:tcPr/>
                </a:tc>
                <a:tc>
                  <a:txBody>
                    <a:bodyPr/>
                    <a:lstStyle/>
                    <a:p>
                      <a:r>
                        <a:rPr lang="en-US" dirty="0" smtClean="0"/>
                        <a:t>Latitude</a:t>
                      </a:r>
                      <a:endParaRPr lang="en-US" dirty="0"/>
                    </a:p>
                  </a:txBody>
                  <a:tcPr/>
                </a:tc>
              </a:tr>
              <a:tr h="535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Lower</a:t>
                      </a:r>
                      <a:r>
                        <a:rPr lang="en-US" baseline="0" dirty="0" smtClean="0"/>
                        <a:t>-left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92°19´54´´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20°46´</a:t>
                      </a:r>
                    </a:p>
                    <a:p>
                      <a:endParaRPr lang="en-US" dirty="0"/>
                    </a:p>
                  </a:txBody>
                  <a:tcPr/>
                </a:tc>
              </a:tr>
              <a:tr h="4786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Lower-right</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92°22´48.6´´</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20°46´</a:t>
                      </a:r>
                    </a:p>
                    <a:p>
                      <a:endParaRPr lang="en-US" dirty="0"/>
                    </a:p>
                  </a:txBody>
                  <a:tcPr/>
                </a:tc>
              </a:tr>
              <a:tr h="572143">
                <a:tc>
                  <a:txBody>
                    <a:bodyPr/>
                    <a:lstStyle/>
                    <a:p>
                      <a:r>
                        <a:rPr lang="en-US" dirty="0" smtClean="0"/>
                        <a:t>Middle-right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92°22´48.6´´</a:t>
                      </a:r>
                    </a:p>
                    <a:p>
                      <a:endParaRPr lang="en-US" dirty="0"/>
                    </a:p>
                  </a:txBody>
                  <a:tcPr/>
                </a:tc>
                <a:tc>
                  <a:txBody>
                    <a:bodyPr/>
                    <a:lstStyle/>
                    <a:p>
                      <a:r>
                        <a:rPr lang="en-US" dirty="0" smtClean="0"/>
                        <a:t>20°47´51´´</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Upper-right</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92°22´48.6´´</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20°49´42´´ </a:t>
                      </a:r>
                    </a:p>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Upper-left</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92°19´54´´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20°49´42´´ </a:t>
                      </a:r>
                    </a:p>
                    <a:p>
                      <a:endParaRPr lang="en-US" dirty="0"/>
                    </a:p>
                  </a:txBody>
                  <a:tcPr/>
                </a:tc>
              </a:tr>
              <a:tr h="370840">
                <a:tc>
                  <a:txBody>
                    <a:bodyPr/>
                    <a:lstStyle/>
                    <a:p>
                      <a:r>
                        <a:rPr lang="en-US" dirty="0" smtClean="0"/>
                        <a:t>Middle-left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92°19´54´´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20°47´51´´</a:t>
                      </a:r>
                    </a:p>
                    <a:p>
                      <a:endParaRPr lang="en-US" dirty="0"/>
                    </a:p>
                  </a:txBody>
                  <a:tcPr/>
                </a:tc>
              </a:tr>
            </a:tbl>
          </a:graphicData>
        </a:graphic>
      </p:graphicFrame>
      <p:sp>
        <p:nvSpPr>
          <p:cNvPr id="5" name="TextBox 4"/>
          <p:cNvSpPr txBox="1"/>
          <p:nvPr/>
        </p:nvSpPr>
        <p:spPr>
          <a:xfrm>
            <a:off x="1089410" y="452177"/>
            <a:ext cx="10515600" cy="1077218"/>
          </a:xfrm>
          <a:prstGeom prst="rect">
            <a:avLst/>
          </a:prstGeom>
          <a:noFill/>
        </p:spPr>
        <p:txBody>
          <a:bodyPr wrap="square" rtlCol="0">
            <a:spAutoFit/>
          </a:bodyPr>
          <a:lstStyle/>
          <a:p>
            <a:r>
              <a:rPr lang="en-US" sz="3200" dirty="0"/>
              <a:t>A</a:t>
            </a:r>
            <a:r>
              <a:rPr lang="en-US" sz="3200" dirty="0" smtClean="0"/>
              <a:t>lso calculate the geographic location of the middle point of the right arm and left arm of the rectangle. </a:t>
            </a:r>
            <a:endParaRPr lang="en-US" sz="3200" dirty="0"/>
          </a:p>
        </p:txBody>
      </p:sp>
      <p:sp>
        <p:nvSpPr>
          <p:cNvPr id="6" name="TextBox 5"/>
          <p:cNvSpPr txBox="1"/>
          <p:nvPr/>
        </p:nvSpPr>
        <p:spPr>
          <a:xfrm>
            <a:off x="5074418" y="1733451"/>
            <a:ext cx="1808703" cy="369332"/>
          </a:xfrm>
          <a:prstGeom prst="rect">
            <a:avLst/>
          </a:prstGeom>
          <a:noFill/>
          <a:ln>
            <a:solidFill>
              <a:schemeClr val="tx1"/>
            </a:solidFill>
          </a:ln>
        </p:spPr>
        <p:txBody>
          <a:bodyPr wrap="square" rtlCol="0">
            <a:spAutoFit/>
          </a:bodyPr>
          <a:lstStyle/>
          <a:p>
            <a:pPr algn="ctr"/>
            <a:r>
              <a:rPr lang="en-US" dirty="0" smtClean="0"/>
              <a:t>Table 2</a:t>
            </a:r>
            <a:endParaRPr lang="en-US" dirty="0"/>
          </a:p>
        </p:txBody>
      </p:sp>
    </p:spTree>
    <p:extLst>
      <p:ext uri="{BB962C8B-B14F-4D97-AF65-F5344CB8AC3E}">
        <p14:creationId xmlns:p14="http://schemas.microsoft.com/office/powerpoint/2010/main" val="891488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54289146"/>
              </p:ext>
            </p:extLst>
          </p:nvPr>
        </p:nvGraphicFramePr>
        <p:xfrm>
          <a:off x="838200" y="1825625"/>
          <a:ext cx="10515600" cy="421132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70840">
                <a:tc>
                  <a:txBody>
                    <a:bodyPr/>
                    <a:lstStyle/>
                    <a:p>
                      <a:pPr algn="ctr"/>
                      <a:r>
                        <a:rPr lang="en-US" dirty="0" smtClean="0"/>
                        <a:t>Vertex</a:t>
                      </a:r>
                      <a:endParaRPr lang="en-US" dirty="0"/>
                    </a:p>
                  </a:txBody>
                  <a:tcPr/>
                </a:tc>
                <a:tc>
                  <a:txBody>
                    <a:bodyPr/>
                    <a:lstStyle/>
                    <a:p>
                      <a:pPr algn="ctr"/>
                      <a:r>
                        <a:rPr lang="en-US" dirty="0" smtClean="0"/>
                        <a:t>Longitude</a:t>
                      </a:r>
                      <a:endParaRPr lang="en-US" dirty="0"/>
                    </a:p>
                  </a:txBody>
                  <a:tcPr/>
                </a:tc>
                <a:tc>
                  <a:txBody>
                    <a:bodyPr/>
                    <a:lstStyle/>
                    <a:p>
                      <a:pPr algn="ctr"/>
                      <a:r>
                        <a:rPr lang="en-US" dirty="0" smtClean="0"/>
                        <a:t>Latitude</a:t>
                      </a:r>
                      <a:endParaRPr lang="en-US" dirty="0"/>
                    </a:p>
                  </a:txBody>
                  <a:tcPr/>
                </a:tc>
                <a:tc>
                  <a:txBody>
                    <a:bodyPr/>
                    <a:lstStyle/>
                    <a:p>
                      <a:pPr algn="ctr"/>
                      <a:r>
                        <a:rPr lang="en-US" dirty="0" smtClean="0"/>
                        <a:t>Easting </a:t>
                      </a:r>
                      <a:endParaRPr lang="en-US" dirty="0"/>
                    </a:p>
                  </a:txBody>
                  <a:tcPr/>
                </a:tc>
                <a:tc>
                  <a:txBody>
                    <a:bodyPr/>
                    <a:lstStyle/>
                    <a:p>
                      <a:pPr algn="ctr"/>
                      <a:r>
                        <a:rPr lang="en-US" dirty="0" smtClean="0"/>
                        <a:t>Northing</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Lower</a:t>
                      </a:r>
                      <a:r>
                        <a:rPr lang="en-US" baseline="0" dirty="0" smtClean="0"/>
                        <a:t>-left</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92°19´54´´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20°46´</a:t>
                      </a:r>
                    </a:p>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Lower-right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92°22´48.6´´</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20°46´</a:t>
                      </a:r>
                    </a:p>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Middle-right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92°22´48.6´´</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20°47´51´´</a:t>
                      </a:r>
                    </a:p>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Upper-right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92°22´48.6´´</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20°49´42´´ </a:t>
                      </a:r>
                    </a:p>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Upper-left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92°19´54´´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20°49´42´´ </a:t>
                      </a:r>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Middle-left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92°19´54´´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20°47´51´´</a:t>
                      </a:r>
                    </a:p>
                    <a:p>
                      <a:pPr algn="ct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
        <p:nvSpPr>
          <p:cNvPr id="5" name="TextBox 4"/>
          <p:cNvSpPr txBox="1"/>
          <p:nvPr/>
        </p:nvSpPr>
        <p:spPr>
          <a:xfrm>
            <a:off x="5506497" y="1406770"/>
            <a:ext cx="1004835" cy="369332"/>
          </a:xfrm>
          <a:prstGeom prst="rect">
            <a:avLst/>
          </a:prstGeom>
          <a:noFill/>
          <a:ln>
            <a:solidFill>
              <a:schemeClr val="tx1"/>
            </a:solidFill>
          </a:ln>
        </p:spPr>
        <p:txBody>
          <a:bodyPr wrap="square" rtlCol="0">
            <a:spAutoFit/>
          </a:bodyPr>
          <a:lstStyle/>
          <a:p>
            <a:pPr algn="ctr"/>
            <a:r>
              <a:rPr lang="en-US" dirty="0" smtClean="0"/>
              <a:t>Table 3</a:t>
            </a:r>
            <a:endParaRPr lang="en-US" dirty="0"/>
          </a:p>
        </p:txBody>
      </p:sp>
    </p:spTree>
    <p:extLst>
      <p:ext uri="{BB962C8B-B14F-4D97-AF65-F5344CB8AC3E}">
        <p14:creationId xmlns:p14="http://schemas.microsoft.com/office/powerpoint/2010/main" val="2012894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Calculate the Easting and Northing from Longitude and Latitude respectively</a:t>
            </a:r>
            <a:endParaRPr lang="en-US" dirty="0"/>
          </a:p>
        </p:txBody>
      </p:sp>
      <p:sp>
        <p:nvSpPr>
          <p:cNvPr id="3" name="Content Placeholder 2"/>
          <p:cNvSpPr>
            <a:spLocks noGrp="1"/>
          </p:cNvSpPr>
          <p:nvPr>
            <p:ph idx="1"/>
          </p:nvPr>
        </p:nvSpPr>
        <p:spPr/>
        <p:txBody>
          <a:bodyPr/>
          <a:lstStyle/>
          <a:p>
            <a:r>
              <a:rPr lang="en-US" dirty="0" smtClean="0"/>
              <a:t>We can calculate the Easting and northing from Longitude and Latitude by using online calculator. Search in </a:t>
            </a:r>
            <a:r>
              <a:rPr lang="en-US" dirty="0" err="1" smtClean="0"/>
              <a:t>google</a:t>
            </a:r>
            <a:r>
              <a:rPr lang="en-US" dirty="0" smtClean="0"/>
              <a:t>: “online latitude, longitude to UTM converter”. </a:t>
            </a:r>
          </a:p>
          <a:p>
            <a:r>
              <a:rPr lang="en-US" dirty="0" smtClean="0"/>
              <a:t>Or, alternatively we could use built-in calculator provided by the mike zero to convert latitude, longitude to northing and easting.</a:t>
            </a:r>
          </a:p>
          <a:p>
            <a:r>
              <a:rPr lang="en-US" dirty="0" smtClean="0"/>
              <a:t>Open the Mike Zero.</a:t>
            </a:r>
          </a:p>
          <a:p>
            <a:pPr marL="0" indent="0">
              <a:buNone/>
            </a:pPr>
            <a:endParaRPr lang="en-US" dirty="0" smtClean="0"/>
          </a:p>
        </p:txBody>
      </p:sp>
    </p:spTree>
    <p:extLst>
      <p:ext uri="{BB962C8B-B14F-4D97-AF65-F5344CB8AC3E}">
        <p14:creationId xmlns:p14="http://schemas.microsoft.com/office/powerpoint/2010/main" val="278395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Calculate the Easting and Northing from Longitude and Latitude respectively</a:t>
            </a:r>
            <a:endParaRPr lang="en-US" dirty="0"/>
          </a:p>
        </p:txBody>
      </p:sp>
      <p:sp>
        <p:nvSpPr>
          <p:cNvPr id="3" name="Content Placeholder 2"/>
          <p:cNvSpPr>
            <a:spLocks noGrp="1"/>
          </p:cNvSpPr>
          <p:nvPr>
            <p:ph idx="1"/>
          </p:nvPr>
        </p:nvSpPr>
        <p:spPr>
          <a:xfrm>
            <a:off x="838200" y="2240781"/>
            <a:ext cx="10515600" cy="3936181"/>
          </a:xfrm>
        </p:spPr>
        <p:txBody>
          <a:bodyPr/>
          <a:lstStyle/>
          <a:p>
            <a:r>
              <a:rPr lang="en-US" sz="3600" dirty="0" smtClean="0"/>
              <a:t>From the menu option of the Mike Zero window, Navigate to the following: </a:t>
            </a:r>
          </a:p>
          <a:p>
            <a:pPr marL="0" indent="0">
              <a:buNone/>
            </a:pPr>
            <a:endParaRPr lang="en-US" sz="3600" dirty="0" smtClean="0"/>
          </a:p>
          <a:p>
            <a:pPr marL="0" indent="0">
              <a:buNone/>
            </a:pPr>
            <a:r>
              <a:rPr lang="en-US" sz="3600" dirty="0" smtClean="0"/>
              <a:t>File&gt;New&gt;File</a:t>
            </a:r>
          </a:p>
          <a:p>
            <a:pPr marL="0" indent="0">
              <a:buNone/>
            </a:pPr>
            <a:endParaRPr lang="en-US" dirty="0"/>
          </a:p>
        </p:txBody>
      </p:sp>
    </p:spTree>
    <p:extLst>
      <p:ext uri="{BB962C8B-B14F-4D97-AF65-F5344CB8AC3E}">
        <p14:creationId xmlns:p14="http://schemas.microsoft.com/office/powerpoint/2010/main" val="696031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59250" y="1114591"/>
            <a:ext cx="4972050" cy="4286250"/>
          </a:xfrm>
          <a:prstGeom prst="rect">
            <a:avLst/>
          </a:prstGeom>
        </p:spPr>
      </p:pic>
      <p:sp>
        <p:nvSpPr>
          <p:cNvPr id="5" name="Rectangle 4"/>
          <p:cNvSpPr/>
          <p:nvPr/>
        </p:nvSpPr>
        <p:spPr>
          <a:xfrm>
            <a:off x="3778180" y="1446963"/>
            <a:ext cx="321547" cy="231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260689" y="271694"/>
            <a:ext cx="1356528" cy="1079422"/>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690546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Overview</a:t>
            </a:r>
            <a:endParaRPr lang="en-US" dirty="0"/>
          </a:p>
        </p:txBody>
      </p:sp>
      <p:sp>
        <p:nvSpPr>
          <p:cNvPr id="3" name="Content Placeholder 2"/>
          <p:cNvSpPr>
            <a:spLocks noGrp="1"/>
          </p:cNvSpPr>
          <p:nvPr>
            <p:ph idx="1"/>
          </p:nvPr>
        </p:nvSpPr>
        <p:spPr/>
        <p:txBody>
          <a:bodyPr/>
          <a:lstStyle/>
          <a:p>
            <a:r>
              <a:rPr lang="en-US" dirty="0"/>
              <a:t>Image rectification is a transformation process used to project images onto a common image plane</a:t>
            </a:r>
            <a:r>
              <a:rPr lang="en-US" dirty="0" smtClean="0"/>
              <a:t>.</a:t>
            </a:r>
          </a:p>
          <a:p>
            <a:r>
              <a:rPr lang="en-US" dirty="0" smtClean="0"/>
              <a:t>Suppose that, we have a image of an admiralty chart and we know the coordinate of each vertex of this chart.</a:t>
            </a:r>
            <a:endParaRPr lang="en-US" dirty="0"/>
          </a:p>
          <a:p>
            <a:r>
              <a:rPr lang="en-US" dirty="0" smtClean="0"/>
              <a:t>To let the MIKE software to know the coordinate of the vertices of this image we will undergo a process used by the tools “Image Rectifier” which is a MIKE module.</a:t>
            </a:r>
          </a:p>
        </p:txBody>
      </p:sp>
    </p:spTree>
    <p:extLst>
      <p:ext uri="{BB962C8B-B14F-4D97-AF65-F5344CB8AC3E}">
        <p14:creationId xmlns:p14="http://schemas.microsoft.com/office/powerpoint/2010/main" val="551959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6" name="TextBox 5"/>
          <p:cNvSpPr txBox="1"/>
          <p:nvPr/>
        </p:nvSpPr>
        <p:spPr>
          <a:xfrm>
            <a:off x="1567543" y="753626"/>
            <a:ext cx="8792308" cy="584775"/>
          </a:xfrm>
          <a:prstGeom prst="rect">
            <a:avLst/>
          </a:prstGeom>
          <a:noFill/>
        </p:spPr>
        <p:txBody>
          <a:bodyPr wrap="square" rtlCol="0">
            <a:spAutoFit/>
          </a:bodyPr>
          <a:lstStyle/>
          <a:p>
            <a:pPr algn="ctr"/>
            <a:r>
              <a:rPr lang="en-US" sz="3200" dirty="0" smtClean="0"/>
              <a:t>The “New File” dialog box will be open</a:t>
            </a:r>
            <a:endParaRPr lang="en-US" sz="3200" dirty="0"/>
          </a:p>
        </p:txBody>
      </p:sp>
      <p:sp>
        <p:nvSpPr>
          <p:cNvPr id="7" name="Rectangle 6"/>
          <p:cNvSpPr/>
          <p:nvPr/>
        </p:nvSpPr>
        <p:spPr>
          <a:xfrm>
            <a:off x="4059534" y="2572378"/>
            <a:ext cx="502418" cy="180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8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From the “New File” dialog box, navigate to the following:</a:t>
            </a:r>
          </a:p>
          <a:p>
            <a:pPr marL="0" indent="0">
              <a:buNone/>
            </a:pPr>
            <a:r>
              <a:rPr lang="en-US" dirty="0" smtClean="0"/>
              <a:t>Mike Zero &gt; Bathymetries(.</a:t>
            </a:r>
            <a:r>
              <a:rPr lang="en-US" dirty="0" err="1" smtClean="0"/>
              <a:t>batsf</a:t>
            </a:r>
            <a:r>
              <a:rPr lang="en-US" dirty="0" smtClean="0"/>
              <a:t>) &gt; OK</a:t>
            </a:r>
            <a:endParaRPr lang="en-US" dirty="0"/>
          </a:p>
        </p:txBody>
      </p:sp>
    </p:spTree>
    <p:extLst>
      <p:ext uri="{BB962C8B-B14F-4D97-AF65-F5344CB8AC3E}">
        <p14:creationId xmlns:p14="http://schemas.microsoft.com/office/powerpoint/2010/main" val="44011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5781" y="1934368"/>
            <a:ext cx="6280150" cy="4133850"/>
          </a:xfrm>
          <a:ln>
            <a:solidFill>
              <a:srgbClr val="FF0000"/>
            </a:solidFill>
          </a:ln>
        </p:spPr>
      </p:pic>
      <p:sp>
        <p:nvSpPr>
          <p:cNvPr id="6" name="Down Arrow 5"/>
          <p:cNvSpPr/>
          <p:nvPr/>
        </p:nvSpPr>
        <p:spPr>
          <a:xfrm flipH="1">
            <a:off x="3356150" y="1145573"/>
            <a:ext cx="612948" cy="1577591"/>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Down Arrow 6"/>
          <p:cNvSpPr/>
          <p:nvPr/>
        </p:nvSpPr>
        <p:spPr>
          <a:xfrm>
            <a:off x="6342148" y="1130561"/>
            <a:ext cx="180870" cy="215034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TextBox 7"/>
          <p:cNvSpPr txBox="1"/>
          <p:nvPr/>
        </p:nvSpPr>
        <p:spPr>
          <a:xfrm>
            <a:off x="3486777" y="761229"/>
            <a:ext cx="351693" cy="369332"/>
          </a:xfrm>
          <a:prstGeom prst="rect">
            <a:avLst/>
          </a:prstGeom>
          <a:noFill/>
        </p:spPr>
        <p:txBody>
          <a:bodyPr wrap="square" rtlCol="0">
            <a:spAutoFit/>
          </a:bodyPr>
          <a:lstStyle/>
          <a:p>
            <a:r>
              <a:rPr lang="en-US" dirty="0" smtClean="0"/>
              <a:t>1</a:t>
            </a:r>
            <a:endParaRPr lang="en-US" dirty="0"/>
          </a:p>
        </p:txBody>
      </p:sp>
      <p:sp>
        <p:nvSpPr>
          <p:cNvPr id="9" name="TextBox 8"/>
          <p:cNvSpPr txBox="1"/>
          <p:nvPr/>
        </p:nvSpPr>
        <p:spPr>
          <a:xfrm>
            <a:off x="6291906" y="776241"/>
            <a:ext cx="180870" cy="369332"/>
          </a:xfrm>
          <a:prstGeom prst="rect">
            <a:avLst/>
          </a:prstGeom>
          <a:noFill/>
        </p:spPr>
        <p:txBody>
          <a:bodyPr wrap="square" rtlCol="0">
            <a:spAutoFit/>
          </a:bodyPr>
          <a:lstStyle/>
          <a:p>
            <a:r>
              <a:rPr lang="en-US" dirty="0" smtClean="0"/>
              <a:t>2</a:t>
            </a:r>
            <a:endParaRPr lang="en-US" dirty="0"/>
          </a:p>
        </p:txBody>
      </p:sp>
      <p:sp>
        <p:nvSpPr>
          <p:cNvPr id="10" name="Rectangle 9"/>
          <p:cNvSpPr/>
          <p:nvPr/>
        </p:nvSpPr>
        <p:spPr>
          <a:xfrm>
            <a:off x="3356150" y="2712683"/>
            <a:ext cx="612948" cy="180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65856" y="3280908"/>
            <a:ext cx="706733" cy="637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445829" y="5576835"/>
            <a:ext cx="864158" cy="411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a:off x="8309987" y="5436159"/>
            <a:ext cx="1721987" cy="723481"/>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TextBox 13"/>
          <p:cNvSpPr txBox="1"/>
          <p:nvPr/>
        </p:nvSpPr>
        <p:spPr>
          <a:xfrm>
            <a:off x="10070089" y="5589341"/>
            <a:ext cx="271306" cy="369332"/>
          </a:xfrm>
          <a:prstGeom prst="rect">
            <a:avLst/>
          </a:prstGeom>
          <a:noFill/>
        </p:spPr>
        <p:txBody>
          <a:bodyPr wrap="square" rtlCol="0">
            <a:spAutoFit/>
          </a:bodyPr>
          <a:lstStyle/>
          <a:p>
            <a:r>
              <a:rPr lang="en-US" dirty="0" smtClean="0"/>
              <a:t>3</a:t>
            </a:r>
            <a:endParaRPr lang="en-US" dirty="0"/>
          </a:p>
        </p:txBody>
      </p:sp>
    </p:spTree>
    <p:extLst>
      <p:ext uri="{BB962C8B-B14F-4D97-AF65-F5344CB8AC3E}">
        <p14:creationId xmlns:p14="http://schemas.microsoft.com/office/powerpoint/2010/main" val="1865243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Then “Define Working Area” dialog box will be opened.</a:t>
            </a:r>
          </a:p>
          <a:p>
            <a:pPr marL="0" indent="0">
              <a:buNone/>
            </a:pPr>
            <a:endParaRPr lang="en-US" dirty="0"/>
          </a:p>
        </p:txBody>
      </p:sp>
    </p:spTree>
    <p:extLst>
      <p:ext uri="{BB962C8B-B14F-4D97-AF65-F5344CB8AC3E}">
        <p14:creationId xmlns:p14="http://schemas.microsoft.com/office/powerpoint/2010/main" val="3577247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9808" y="237987"/>
            <a:ext cx="5509260" cy="6438900"/>
          </a:xfrm>
        </p:spPr>
      </p:pic>
      <p:sp>
        <p:nvSpPr>
          <p:cNvPr id="5" name="Rectangle 4"/>
          <p:cNvSpPr/>
          <p:nvPr/>
        </p:nvSpPr>
        <p:spPr>
          <a:xfrm>
            <a:off x="3416440" y="311499"/>
            <a:ext cx="1346479" cy="241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25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the “Define Working Area”, right to  “Type:” select “UTM-46” from the drop-down list of options of projection system.</a:t>
            </a:r>
          </a:p>
          <a:p>
            <a:r>
              <a:rPr lang="en-US" dirty="0" smtClean="0"/>
              <a:t>In the “Define Working Area”, right to  “Type of input:” select “Degrees, minutes, seconds” from the drop-down list of options.  </a:t>
            </a:r>
          </a:p>
          <a:p>
            <a:pPr marL="0" indent="0">
              <a:buNone/>
            </a:pPr>
            <a:endParaRPr lang="en-US" dirty="0"/>
          </a:p>
        </p:txBody>
      </p:sp>
    </p:spTree>
    <p:extLst>
      <p:ext uri="{BB962C8B-B14F-4D97-AF65-F5344CB8AC3E}">
        <p14:creationId xmlns:p14="http://schemas.microsoft.com/office/powerpoint/2010/main" val="1573424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9703" y="388711"/>
            <a:ext cx="5265420" cy="6187440"/>
          </a:xfrm>
        </p:spPr>
      </p:pic>
      <p:sp>
        <p:nvSpPr>
          <p:cNvPr id="5" name="Rectangle 4"/>
          <p:cNvSpPr/>
          <p:nvPr/>
        </p:nvSpPr>
        <p:spPr>
          <a:xfrm>
            <a:off x="4913644" y="1235947"/>
            <a:ext cx="3155182" cy="391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13644" y="2421653"/>
            <a:ext cx="1989574" cy="2914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Take the values of Longitude and Latitude from a row of the  Table 2, </a:t>
            </a:r>
          </a:p>
          <a:p>
            <a:r>
              <a:rPr lang="en-US" dirty="0"/>
              <a:t>F</a:t>
            </a:r>
            <a:r>
              <a:rPr lang="en-US" dirty="0" smtClean="0"/>
              <a:t>eel these input into the left of the “Longitude:” and “Latitude:” field of the “Define Working Area” dialog box.</a:t>
            </a:r>
          </a:p>
          <a:p>
            <a:r>
              <a:rPr lang="en-US" dirty="0" smtClean="0"/>
              <a:t>Then copy the values of the Easting and Northing from the right of the “Easting:” and “Northing:” field of the “Define Working Area” dialog box.</a:t>
            </a:r>
          </a:p>
          <a:p>
            <a:r>
              <a:rPr lang="en-US" dirty="0" smtClean="0"/>
              <a:t>Past the value of the copied Easting and Northing in the corresponded column of the Table 3. </a:t>
            </a:r>
          </a:p>
          <a:p>
            <a:r>
              <a:rPr lang="en-US" dirty="0" smtClean="0"/>
              <a:t>Do this for every columns of the Table 2 and Table 3.</a:t>
            </a:r>
          </a:p>
        </p:txBody>
      </p:sp>
    </p:spTree>
    <p:extLst>
      <p:ext uri="{BB962C8B-B14F-4D97-AF65-F5344CB8AC3E}">
        <p14:creationId xmlns:p14="http://schemas.microsoft.com/office/powerpoint/2010/main" val="1814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7809" y="261563"/>
            <a:ext cx="5349240" cy="6271260"/>
          </a:xfrm>
        </p:spPr>
      </p:pic>
      <p:sp>
        <p:nvSpPr>
          <p:cNvPr id="11" name="Rectangle 10"/>
          <p:cNvSpPr/>
          <p:nvPr/>
        </p:nvSpPr>
        <p:spPr>
          <a:xfrm>
            <a:off x="5345723" y="2692958"/>
            <a:ext cx="1256044" cy="231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95481" y="2974312"/>
            <a:ext cx="1296238" cy="281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45723" y="3707842"/>
            <a:ext cx="1185706" cy="25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45723" y="4059534"/>
            <a:ext cx="1135464" cy="200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344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9758"/>
          </a:xfrm>
        </p:spPr>
        <p:txBody>
          <a:bodyPr>
            <a:normAutofit fontScale="90000"/>
          </a:bodyPr>
          <a:lstStyle/>
          <a:p>
            <a:pPr algn="ctr"/>
            <a:r>
              <a:rPr lang="en-US" dirty="0" smtClean="0"/>
              <a:t>Calculated Easting and Northing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748430"/>
              </p:ext>
            </p:extLst>
          </p:nvPr>
        </p:nvGraphicFramePr>
        <p:xfrm>
          <a:off x="838200" y="1825625"/>
          <a:ext cx="10515600" cy="421132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70840">
                <a:tc>
                  <a:txBody>
                    <a:bodyPr/>
                    <a:lstStyle/>
                    <a:p>
                      <a:pPr algn="ctr"/>
                      <a:r>
                        <a:rPr lang="en-US" dirty="0" smtClean="0"/>
                        <a:t>Vertex</a:t>
                      </a:r>
                      <a:endParaRPr lang="en-US" dirty="0"/>
                    </a:p>
                  </a:txBody>
                  <a:tcPr/>
                </a:tc>
                <a:tc>
                  <a:txBody>
                    <a:bodyPr/>
                    <a:lstStyle/>
                    <a:p>
                      <a:pPr algn="ctr"/>
                      <a:r>
                        <a:rPr lang="en-US" dirty="0" smtClean="0"/>
                        <a:t>Longitude</a:t>
                      </a:r>
                      <a:endParaRPr lang="en-US" dirty="0"/>
                    </a:p>
                  </a:txBody>
                  <a:tcPr/>
                </a:tc>
                <a:tc>
                  <a:txBody>
                    <a:bodyPr/>
                    <a:lstStyle/>
                    <a:p>
                      <a:pPr algn="ctr"/>
                      <a:r>
                        <a:rPr lang="en-US" dirty="0" smtClean="0"/>
                        <a:t>Latitude</a:t>
                      </a:r>
                      <a:endParaRPr lang="en-US" dirty="0"/>
                    </a:p>
                  </a:txBody>
                  <a:tcPr/>
                </a:tc>
                <a:tc>
                  <a:txBody>
                    <a:bodyPr/>
                    <a:lstStyle/>
                    <a:p>
                      <a:pPr algn="ctr"/>
                      <a:r>
                        <a:rPr lang="en-US" dirty="0" smtClean="0"/>
                        <a:t>Easting </a:t>
                      </a:r>
                      <a:endParaRPr lang="en-US" dirty="0"/>
                    </a:p>
                  </a:txBody>
                  <a:tcPr/>
                </a:tc>
                <a:tc>
                  <a:txBody>
                    <a:bodyPr/>
                    <a:lstStyle/>
                    <a:p>
                      <a:pPr algn="ctr"/>
                      <a:r>
                        <a:rPr lang="en-US" dirty="0" smtClean="0"/>
                        <a:t>Northing</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Lower</a:t>
                      </a:r>
                      <a:r>
                        <a:rPr lang="en-US" baseline="0" dirty="0" smtClean="0"/>
                        <a:t>-left</a:t>
                      </a:r>
                      <a:endParaRPr lang="en-US"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92°19´54´´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20°46´</a:t>
                      </a:r>
                    </a:p>
                    <a:p>
                      <a:pPr algn="ctr"/>
                      <a:endParaRPr lang="en-US" dirty="0"/>
                    </a:p>
                  </a:txBody>
                  <a:tcPr/>
                </a:tc>
                <a:tc>
                  <a:txBody>
                    <a:bodyPr/>
                    <a:lstStyle/>
                    <a:p>
                      <a:pPr algn="ctr"/>
                      <a:r>
                        <a:rPr lang="en-US" dirty="0" smtClean="0"/>
                        <a:t>430432.346623477</a:t>
                      </a:r>
                      <a:endParaRPr lang="en-US" dirty="0"/>
                    </a:p>
                  </a:txBody>
                  <a:tcPr/>
                </a:tc>
                <a:tc>
                  <a:txBody>
                    <a:bodyPr/>
                    <a:lstStyle/>
                    <a:p>
                      <a:pPr algn="ctr"/>
                      <a:r>
                        <a:rPr lang="en-US" dirty="0" smtClean="0"/>
                        <a:t>2296468.21637671</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Lower-right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92°22´48.6´´</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20°46´</a:t>
                      </a:r>
                    </a:p>
                    <a:p>
                      <a:pPr algn="ctr"/>
                      <a:endParaRPr lang="en-US" dirty="0"/>
                    </a:p>
                  </a:txBody>
                  <a:tcPr/>
                </a:tc>
                <a:tc>
                  <a:txBody>
                    <a:bodyPr/>
                    <a:lstStyle/>
                    <a:p>
                      <a:pPr algn="ctr"/>
                      <a:r>
                        <a:rPr lang="en-US" dirty="0" smtClean="0"/>
                        <a:t>435507.143336972</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2296448.09300458</a:t>
                      </a:r>
                    </a:p>
                    <a:p>
                      <a:pPr algn="ct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Middle-right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92°22´48.6´´</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20°47´51´´</a:t>
                      </a:r>
                    </a:p>
                    <a:p>
                      <a:pPr algn="ctr"/>
                      <a:endParaRPr lang="en-US" dirty="0"/>
                    </a:p>
                  </a:txBody>
                  <a:tcPr/>
                </a:tc>
                <a:tc>
                  <a:txBody>
                    <a:bodyPr/>
                    <a:lstStyle/>
                    <a:p>
                      <a:pPr algn="ctr"/>
                      <a:r>
                        <a:rPr lang="en-US" dirty="0" smtClean="0"/>
                        <a:t>435494.025654783</a:t>
                      </a:r>
                      <a:endParaRPr lang="en-US" dirty="0"/>
                    </a:p>
                  </a:txBody>
                  <a:tcPr/>
                </a:tc>
                <a:tc>
                  <a:txBody>
                    <a:bodyPr/>
                    <a:lstStyle/>
                    <a:p>
                      <a:pPr algn="ctr"/>
                      <a:r>
                        <a:rPr lang="en-US" dirty="0" smtClean="0"/>
                        <a:t>2299860.56603041</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Upper-right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92°22´48.6´´</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20°49´42´´ </a:t>
                      </a:r>
                    </a:p>
                    <a:p>
                      <a:pPr algn="ctr"/>
                      <a:endParaRPr lang="en-US" dirty="0"/>
                    </a:p>
                  </a:txBody>
                  <a:tcPr/>
                </a:tc>
                <a:tc>
                  <a:txBody>
                    <a:bodyPr/>
                    <a:lstStyle/>
                    <a:p>
                      <a:pPr algn="ctr"/>
                      <a:r>
                        <a:rPr lang="en-US" dirty="0" smtClean="0"/>
                        <a:t>435480.926591805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2303273.05116488</a:t>
                      </a:r>
                    </a:p>
                    <a:p>
                      <a:pPr algn="ct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Upper-left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92°19´54´´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20°49´42´´ </a:t>
                      </a:r>
                    </a:p>
                    <a:p>
                      <a:pPr algn="ctr"/>
                      <a:endParaRPr lang="en-US" dirty="0"/>
                    </a:p>
                  </a:txBody>
                  <a:tcPr/>
                </a:tc>
                <a:tc>
                  <a:txBody>
                    <a:bodyPr/>
                    <a:lstStyle/>
                    <a:p>
                      <a:pPr algn="ctr"/>
                      <a:r>
                        <a:rPr lang="en-US" dirty="0" smtClean="0"/>
                        <a:t>430432.346623477</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2303293.22344041</a:t>
                      </a:r>
                    </a:p>
                    <a:p>
                      <a:pPr algn="ct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Middle-left</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92°19´54´´ </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20°47´51´´</a:t>
                      </a:r>
                    </a:p>
                    <a:p>
                      <a:pPr algn="ctr"/>
                      <a:endParaRPr lang="en-US" dirty="0"/>
                    </a:p>
                  </a:txBody>
                  <a:tcPr/>
                </a:tc>
                <a:tc>
                  <a:txBody>
                    <a:bodyPr/>
                    <a:lstStyle/>
                    <a:p>
                      <a:pPr algn="ctr"/>
                      <a:r>
                        <a:rPr lang="en-US" dirty="0" smtClean="0"/>
                        <a:t>430446.470838995</a:t>
                      </a:r>
                      <a:endParaRPr lang="en-US" dirty="0"/>
                    </a:p>
                  </a:txBody>
                  <a:tcPr/>
                </a:tc>
                <a:tc>
                  <a:txBody>
                    <a:bodyPr/>
                    <a:lstStyle/>
                    <a:p>
                      <a:pPr algn="ctr"/>
                      <a:r>
                        <a:rPr lang="en-US" dirty="0" smtClean="0"/>
                        <a:t>2299880.71386586</a:t>
                      </a:r>
                      <a:endParaRPr lang="en-US" dirty="0"/>
                    </a:p>
                  </a:txBody>
                  <a:tcPr/>
                </a:tc>
              </a:tr>
            </a:tbl>
          </a:graphicData>
        </a:graphic>
      </p:graphicFrame>
      <p:sp>
        <p:nvSpPr>
          <p:cNvPr id="5" name="TextBox 4"/>
          <p:cNvSpPr txBox="1"/>
          <p:nvPr/>
        </p:nvSpPr>
        <p:spPr>
          <a:xfrm>
            <a:off x="5506497" y="1406770"/>
            <a:ext cx="1004835" cy="369332"/>
          </a:xfrm>
          <a:prstGeom prst="rect">
            <a:avLst/>
          </a:prstGeom>
          <a:noFill/>
          <a:ln>
            <a:solidFill>
              <a:schemeClr val="tx1"/>
            </a:solidFill>
          </a:ln>
        </p:spPr>
        <p:txBody>
          <a:bodyPr wrap="square" rtlCol="0">
            <a:spAutoFit/>
          </a:bodyPr>
          <a:lstStyle/>
          <a:p>
            <a:pPr algn="ctr"/>
            <a:r>
              <a:rPr lang="en-US" dirty="0" smtClean="0"/>
              <a:t>Table 4</a:t>
            </a:r>
            <a:endParaRPr lang="en-US" dirty="0"/>
          </a:p>
        </p:txBody>
      </p:sp>
    </p:spTree>
    <p:extLst>
      <p:ext uri="{BB962C8B-B14F-4D97-AF65-F5344CB8AC3E}">
        <p14:creationId xmlns:p14="http://schemas.microsoft.com/office/powerpoint/2010/main" val="61173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1027"/>
            <a:ext cx="10515600" cy="5739896"/>
          </a:xfrm>
        </p:spPr>
        <p:txBody>
          <a:bodyPr>
            <a:normAutofit/>
          </a:bodyPr>
          <a:lstStyle/>
          <a:p>
            <a:pPr marL="0" indent="0" algn="ctr">
              <a:buNone/>
            </a:pPr>
            <a:r>
              <a:rPr lang="en-US" sz="2400" dirty="0" smtClean="0"/>
              <a:t>At first, have a look on the original image of admiralty chart in the following:</a:t>
            </a:r>
          </a:p>
          <a:p>
            <a:pPr marL="0" indent="0">
              <a:buNone/>
            </a:pP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7398" y="1282707"/>
            <a:ext cx="3817204" cy="5486400"/>
          </a:xfrm>
          <a:prstGeom prst="rect">
            <a:avLst/>
          </a:prstGeom>
        </p:spPr>
      </p:pic>
    </p:spTree>
    <p:extLst>
      <p:ext uri="{BB962C8B-B14F-4D97-AF65-F5344CB8AC3E}">
        <p14:creationId xmlns:p14="http://schemas.microsoft.com/office/powerpoint/2010/main" val="166503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Find out the easting and northing of origin</a:t>
            </a:r>
            <a:endParaRPr lang="en-US" dirty="0"/>
          </a:p>
        </p:txBody>
      </p:sp>
      <p:sp>
        <p:nvSpPr>
          <p:cNvPr id="3" name="Content Placeholder 2"/>
          <p:cNvSpPr>
            <a:spLocks noGrp="1"/>
          </p:cNvSpPr>
          <p:nvPr>
            <p:ph idx="1"/>
          </p:nvPr>
        </p:nvSpPr>
        <p:spPr/>
        <p:txBody>
          <a:bodyPr/>
          <a:lstStyle/>
          <a:p>
            <a:r>
              <a:rPr lang="en-US" dirty="0" smtClean="0"/>
              <a:t>From Table 4, lowest longitude </a:t>
            </a:r>
            <a:r>
              <a:rPr lang="en-US" dirty="0"/>
              <a:t>value </a:t>
            </a:r>
            <a:r>
              <a:rPr lang="en-US" dirty="0" smtClean="0"/>
              <a:t>= </a:t>
            </a:r>
            <a:r>
              <a:rPr lang="en-US" dirty="0"/>
              <a:t>92°19´54´´ </a:t>
            </a:r>
            <a:r>
              <a:rPr lang="en-US" dirty="0" smtClean="0"/>
              <a:t>and the lowest latitude value = </a:t>
            </a:r>
            <a:r>
              <a:rPr lang="en-US" dirty="0"/>
              <a:t>20°46</a:t>
            </a:r>
            <a:r>
              <a:rPr lang="en-US" dirty="0" smtClean="0"/>
              <a:t>´</a:t>
            </a:r>
            <a:endParaRPr lang="en-US" dirty="0"/>
          </a:p>
          <a:p>
            <a:r>
              <a:rPr lang="en-US" dirty="0" smtClean="0"/>
              <a:t>We will use the origin as (92°18´54´´ ,20°45´).</a:t>
            </a:r>
          </a:p>
          <a:p>
            <a:r>
              <a:rPr lang="en-US" dirty="0" smtClean="0"/>
              <a:t>Again, to calculate easting and northing of this coordinate, we would use the “Define Working Area” dialog box. Input the longitude and latitude value as #</a:t>
            </a:r>
          </a:p>
          <a:p>
            <a:r>
              <a:rPr lang="en-US" dirty="0" smtClean="0"/>
              <a:t>The calculated </a:t>
            </a:r>
          </a:p>
          <a:p>
            <a:pPr marL="0" indent="0">
              <a:buNone/>
            </a:pPr>
            <a:r>
              <a:rPr lang="en-US" dirty="0" smtClean="0"/>
              <a:t>(Easting</a:t>
            </a:r>
            <a:r>
              <a:rPr lang="en-US" dirty="0"/>
              <a:t>, Northing) = (428689.614308852, 2294630.88853734)</a:t>
            </a:r>
            <a:endParaRPr lang="en-US" dirty="0" smtClean="0"/>
          </a:p>
          <a:p>
            <a:endParaRPr lang="en-US" dirty="0"/>
          </a:p>
          <a:p>
            <a:endParaRPr lang="en-US" dirty="0"/>
          </a:p>
        </p:txBody>
      </p:sp>
    </p:spTree>
    <p:extLst>
      <p:ext uri="{BB962C8B-B14F-4D97-AF65-F5344CB8AC3E}">
        <p14:creationId xmlns:p14="http://schemas.microsoft.com/office/powerpoint/2010/main" val="401261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4078" y="278179"/>
            <a:ext cx="5349240" cy="6263640"/>
          </a:xfrm>
        </p:spPr>
      </p:pic>
      <p:sp>
        <p:nvSpPr>
          <p:cNvPr id="10" name="Rectangle 9"/>
          <p:cNvSpPr/>
          <p:nvPr/>
        </p:nvSpPr>
        <p:spPr>
          <a:xfrm>
            <a:off x="5205046" y="2682910"/>
            <a:ext cx="1245996" cy="281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84949" y="2984360"/>
            <a:ext cx="1235948" cy="2612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05046" y="3737987"/>
            <a:ext cx="1175657"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84949" y="4029389"/>
            <a:ext cx="1266093" cy="25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05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Find out the width and height</a:t>
            </a:r>
            <a:endParaRPr lang="en-US" dirty="0"/>
          </a:p>
        </p:txBody>
      </p:sp>
      <p:sp>
        <p:nvSpPr>
          <p:cNvPr id="3" name="Content Placeholder 2"/>
          <p:cNvSpPr>
            <a:spLocks noGrp="1"/>
          </p:cNvSpPr>
          <p:nvPr>
            <p:ph idx="1"/>
          </p:nvPr>
        </p:nvSpPr>
        <p:spPr/>
        <p:txBody>
          <a:bodyPr>
            <a:normAutofit/>
          </a:bodyPr>
          <a:lstStyle/>
          <a:p>
            <a:r>
              <a:rPr lang="en-US" dirty="0" smtClean="0"/>
              <a:t>x1 = easting of origin, x2 = </a:t>
            </a:r>
            <a:r>
              <a:rPr lang="en-US" dirty="0" err="1" smtClean="0"/>
              <a:t>converted_easting</a:t>
            </a:r>
            <a:r>
              <a:rPr lang="en-US" dirty="0" smtClean="0"/>
              <a:t>(using the coordinate of lower right vertex</a:t>
            </a:r>
            <a:r>
              <a:rPr lang="en-US" dirty="0"/>
              <a:t>:</a:t>
            </a:r>
            <a:r>
              <a:rPr lang="en-US" dirty="0" smtClean="0"/>
              <a:t> longitude+1 minute, latitude-1 minute)</a:t>
            </a:r>
          </a:p>
          <a:p>
            <a:r>
              <a:rPr lang="en-US" dirty="0" smtClean="0"/>
              <a:t>Width = x2-x1</a:t>
            </a:r>
          </a:p>
          <a:p>
            <a:r>
              <a:rPr lang="en-US" dirty="0" smtClean="0"/>
              <a:t>y1 </a:t>
            </a:r>
            <a:r>
              <a:rPr lang="en-US" dirty="0"/>
              <a:t>= </a:t>
            </a:r>
            <a:r>
              <a:rPr lang="en-US" dirty="0" smtClean="0"/>
              <a:t>northing </a:t>
            </a:r>
            <a:r>
              <a:rPr lang="en-US" dirty="0"/>
              <a:t>of origin, </a:t>
            </a:r>
            <a:r>
              <a:rPr lang="en-US" dirty="0" smtClean="0"/>
              <a:t>y2 </a:t>
            </a:r>
            <a:r>
              <a:rPr lang="en-US" dirty="0"/>
              <a:t>= </a:t>
            </a:r>
            <a:r>
              <a:rPr lang="en-US" dirty="0" err="1" smtClean="0"/>
              <a:t>converted_northing</a:t>
            </a:r>
            <a:r>
              <a:rPr lang="en-US" dirty="0" smtClean="0"/>
              <a:t>(using the coordinate of upper left vertex: longitude – 1 minute, latitude+1 minute)</a:t>
            </a:r>
          </a:p>
          <a:p>
            <a:r>
              <a:rPr lang="en-US" dirty="0" smtClean="0"/>
              <a:t>Height = y2-y1</a:t>
            </a:r>
          </a:p>
          <a:p>
            <a:r>
              <a:rPr lang="en-US" dirty="0"/>
              <a:t>Again find out the x2(easting) and y2(northing) of the using the “Define Working Area” dialog box as a calculator.</a:t>
            </a:r>
          </a:p>
          <a:p>
            <a:pPr marL="0" indent="0">
              <a:buNone/>
            </a:pPr>
            <a:endParaRPr lang="en-US"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182885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Content Placeholder 5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229" y="308324"/>
            <a:ext cx="5394960" cy="6294120"/>
          </a:xfrm>
        </p:spPr>
      </p:pic>
      <p:sp>
        <p:nvSpPr>
          <p:cNvPr id="57" name="Rectangle 56"/>
          <p:cNvSpPr/>
          <p:nvPr/>
        </p:nvSpPr>
        <p:spPr>
          <a:xfrm>
            <a:off x="3898760" y="2733152"/>
            <a:ext cx="1286189"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H="1">
            <a:off x="5154804" y="2833635"/>
            <a:ext cx="2783394" cy="100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938198" y="2520518"/>
            <a:ext cx="3818374" cy="646331"/>
          </a:xfrm>
          <a:prstGeom prst="rect">
            <a:avLst/>
          </a:prstGeom>
          <a:noFill/>
          <a:ln>
            <a:solidFill>
              <a:schemeClr val="tx1"/>
            </a:solidFill>
          </a:ln>
        </p:spPr>
        <p:txBody>
          <a:bodyPr wrap="square" rtlCol="0">
            <a:spAutoFit/>
          </a:bodyPr>
          <a:lstStyle/>
          <a:p>
            <a:pPr algn="ctr"/>
            <a:r>
              <a:rPr lang="en-US" dirty="0" smtClean="0"/>
              <a:t>The Longitude of the lower right vertex + 1 minute</a:t>
            </a:r>
            <a:endParaRPr lang="en-US" dirty="0"/>
          </a:p>
        </p:txBody>
      </p:sp>
      <p:sp>
        <p:nvSpPr>
          <p:cNvPr id="61" name="Rectangle 60"/>
          <p:cNvSpPr/>
          <p:nvPr/>
        </p:nvSpPr>
        <p:spPr>
          <a:xfrm>
            <a:off x="3898760" y="2994409"/>
            <a:ext cx="1286189" cy="2914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Elbow Connector 64"/>
          <p:cNvCxnSpPr/>
          <p:nvPr/>
        </p:nvCxnSpPr>
        <p:spPr>
          <a:xfrm rot="10800000">
            <a:off x="5154804" y="3140110"/>
            <a:ext cx="2783394" cy="315274"/>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938198" y="3296497"/>
            <a:ext cx="3818374" cy="646331"/>
          </a:xfrm>
          <a:prstGeom prst="rect">
            <a:avLst/>
          </a:prstGeom>
          <a:noFill/>
          <a:ln>
            <a:solidFill>
              <a:schemeClr val="tx1"/>
            </a:solidFill>
          </a:ln>
        </p:spPr>
        <p:txBody>
          <a:bodyPr wrap="square" rtlCol="0">
            <a:spAutoFit/>
          </a:bodyPr>
          <a:lstStyle/>
          <a:p>
            <a:pPr algn="ctr"/>
            <a:r>
              <a:rPr lang="en-US" dirty="0" smtClean="0"/>
              <a:t>The Latitude of the lower right vertex </a:t>
            </a:r>
          </a:p>
          <a:p>
            <a:pPr algn="ctr"/>
            <a:r>
              <a:rPr lang="en-US" dirty="0" smtClean="0"/>
              <a:t>– 1 minute </a:t>
            </a:r>
            <a:endParaRPr lang="en-US" dirty="0"/>
          </a:p>
        </p:txBody>
      </p:sp>
      <p:sp>
        <p:nvSpPr>
          <p:cNvPr id="67" name="Rectangle 66"/>
          <p:cNvSpPr/>
          <p:nvPr/>
        </p:nvSpPr>
        <p:spPr>
          <a:xfrm>
            <a:off x="3898760" y="3798277"/>
            <a:ext cx="1256044"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Elbow Connector 70"/>
          <p:cNvCxnSpPr/>
          <p:nvPr/>
        </p:nvCxnSpPr>
        <p:spPr>
          <a:xfrm rot="10800000">
            <a:off x="5184950" y="3908810"/>
            <a:ext cx="2753249" cy="321547"/>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938198" y="4067697"/>
            <a:ext cx="422031" cy="369332"/>
          </a:xfrm>
          <a:prstGeom prst="rect">
            <a:avLst/>
          </a:prstGeom>
          <a:noFill/>
          <a:ln>
            <a:solidFill>
              <a:schemeClr val="tx1"/>
            </a:solidFill>
          </a:ln>
        </p:spPr>
        <p:txBody>
          <a:bodyPr wrap="square" rtlCol="0">
            <a:spAutoFit/>
          </a:bodyPr>
          <a:lstStyle/>
          <a:p>
            <a:r>
              <a:rPr lang="en-US" dirty="0" smtClean="0"/>
              <a:t>x1</a:t>
            </a:r>
            <a:endParaRPr lang="en-US" dirty="0"/>
          </a:p>
        </p:txBody>
      </p:sp>
      <p:sp>
        <p:nvSpPr>
          <p:cNvPr id="73" name="Rectangle 72"/>
          <p:cNvSpPr/>
          <p:nvPr/>
        </p:nvSpPr>
        <p:spPr>
          <a:xfrm>
            <a:off x="3898760" y="4067697"/>
            <a:ext cx="1286189" cy="2731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Elbow Connector 76"/>
          <p:cNvCxnSpPr>
            <a:endCxn id="73" idx="2"/>
          </p:cNvCxnSpPr>
          <p:nvPr/>
        </p:nvCxnSpPr>
        <p:spPr>
          <a:xfrm rot="10800000">
            <a:off x="4541856" y="4340888"/>
            <a:ext cx="3396343" cy="5124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938198" y="4602093"/>
            <a:ext cx="3818374" cy="646331"/>
          </a:xfrm>
          <a:prstGeom prst="rect">
            <a:avLst/>
          </a:prstGeom>
          <a:noFill/>
          <a:ln>
            <a:solidFill>
              <a:schemeClr val="tx1"/>
            </a:solidFill>
          </a:ln>
        </p:spPr>
        <p:txBody>
          <a:bodyPr wrap="square" rtlCol="0">
            <a:spAutoFit/>
          </a:bodyPr>
          <a:lstStyle/>
          <a:p>
            <a:pPr algn="ctr"/>
            <a:r>
              <a:rPr lang="en-US" dirty="0" smtClean="0"/>
              <a:t>Northing has no use for width calculation</a:t>
            </a:r>
            <a:endParaRPr lang="en-US" dirty="0"/>
          </a:p>
        </p:txBody>
      </p:sp>
    </p:spTree>
    <p:extLst>
      <p:ext uri="{BB962C8B-B14F-4D97-AF65-F5344CB8AC3E}">
        <p14:creationId xmlns:p14="http://schemas.microsoft.com/office/powerpoint/2010/main" val="712921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410" y="242712"/>
            <a:ext cx="5349240" cy="6309360"/>
          </a:xfrm>
        </p:spPr>
      </p:pic>
      <p:sp>
        <p:nvSpPr>
          <p:cNvPr id="5" name="Rectangle 4"/>
          <p:cNvSpPr/>
          <p:nvPr/>
        </p:nvSpPr>
        <p:spPr>
          <a:xfrm>
            <a:off x="5265336" y="2662813"/>
            <a:ext cx="1256044" cy="271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55288" y="2974312"/>
            <a:ext cx="1276141" cy="25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65336" y="3727938"/>
            <a:ext cx="1256044" cy="25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55288" y="3999244"/>
            <a:ext cx="1276141" cy="311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5" idx="3"/>
          </p:cNvCxnSpPr>
          <p:nvPr/>
        </p:nvCxnSpPr>
        <p:spPr>
          <a:xfrm flipH="1">
            <a:off x="6521380" y="2798466"/>
            <a:ext cx="24317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953081" y="2475300"/>
            <a:ext cx="2917540" cy="646331"/>
          </a:xfrm>
          <a:prstGeom prst="rect">
            <a:avLst/>
          </a:prstGeom>
          <a:noFill/>
          <a:ln>
            <a:solidFill>
              <a:schemeClr val="tx1"/>
            </a:solidFill>
          </a:ln>
        </p:spPr>
        <p:txBody>
          <a:bodyPr wrap="square" rtlCol="0">
            <a:spAutoFit/>
          </a:bodyPr>
          <a:lstStyle/>
          <a:p>
            <a:pPr algn="ctr"/>
            <a:r>
              <a:rPr lang="en-US" dirty="0" smtClean="0"/>
              <a:t>Longitude of upper left vertex </a:t>
            </a:r>
            <a:r>
              <a:rPr lang="en-US" dirty="0"/>
              <a:t>-1 minute</a:t>
            </a:r>
          </a:p>
        </p:txBody>
      </p:sp>
      <p:sp>
        <p:nvSpPr>
          <p:cNvPr id="12" name="Rectangle 11"/>
          <p:cNvSpPr/>
          <p:nvPr/>
        </p:nvSpPr>
        <p:spPr>
          <a:xfrm>
            <a:off x="5255288" y="2974312"/>
            <a:ext cx="1356527" cy="25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a:endCxn id="12" idx="2"/>
          </p:cNvCxnSpPr>
          <p:nvPr/>
        </p:nvCxnSpPr>
        <p:spPr>
          <a:xfrm rot="10800000">
            <a:off x="5933553" y="3225522"/>
            <a:ext cx="3019529" cy="25120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49523" y="3178684"/>
            <a:ext cx="2921098" cy="646331"/>
          </a:xfrm>
          <a:prstGeom prst="rect">
            <a:avLst/>
          </a:prstGeom>
          <a:noFill/>
          <a:ln>
            <a:solidFill>
              <a:schemeClr val="tx1"/>
            </a:solidFill>
          </a:ln>
        </p:spPr>
        <p:txBody>
          <a:bodyPr wrap="square" rtlCol="0">
            <a:spAutoFit/>
          </a:bodyPr>
          <a:lstStyle/>
          <a:p>
            <a:pPr algn="ctr"/>
            <a:r>
              <a:rPr lang="en-US" dirty="0" smtClean="0"/>
              <a:t>Latitude of upper left vertex </a:t>
            </a:r>
            <a:r>
              <a:rPr lang="en-US" dirty="0"/>
              <a:t>+</a:t>
            </a:r>
            <a:r>
              <a:rPr lang="en-US" dirty="0" smtClean="0"/>
              <a:t>1 minute</a:t>
            </a:r>
            <a:endParaRPr lang="en-US" dirty="0"/>
          </a:p>
        </p:txBody>
      </p:sp>
      <p:cxnSp>
        <p:nvCxnSpPr>
          <p:cNvPr id="17" name="Elbow Connector 16"/>
          <p:cNvCxnSpPr>
            <a:endCxn id="7" idx="3"/>
          </p:cNvCxnSpPr>
          <p:nvPr/>
        </p:nvCxnSpPr>
        <p:spPr>
          <a:xfrm rot="10800000">
            <a:off x="6521381" y="3853543"/>
            <a:ext cx="2428143" cy="45720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949523" y="3964076"/>
            <a:ext cx="2921098" cy="646331"/>
          </a:xfrm>
          <a:prstGeom prst="rect">
            <a:avLst/>
          </a:prstGeom>
          <a:noFill/>
          <a:ln>
            <a:solidFill>
              <a:schemeClr val="tx1"/>
            </a:solidFill>
          </a:ln>
        </p:spPr>
        <p:txBody>
          <a:bodyPr wrap="square" rtlCol="0">
            <a:spAutoFit/>
          </a:bodyPr>
          <a:lstStyle/>
          <a:p>
            <a:pPr algn="ctr"/>
            <a:r>
              <a:rPr lang="en-US" dirty="0" smtClean="0"/>
              <a:t>Easting has no use in the height calculation</a:t>
            </a:r>
            <a:endParaRPr lang="en-US" dirty="0"/>
          </a:p>
        </p:txBody>
      </p:sp>
      <p:cxnSp>
        <p:nvCxnSpPr>
          <p:cNvPr id="20" name="Elbow Connector 19"/>
          <p:cNvCxnSpPr>
            <a:endCxn id="8" idx="2"/>
          </p:cNvCxnSpPr>
          <p:nvPr/>
        </p:nvCxnSpPr>
        <p:spPr>
          <a:xfrm rot="10800000">
            <a:off x="5893359" y="4310743"/>
            <a:ext cx="3056164" cy="85411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949523" y="4957074"/>
            <a:ext cx="405491" cy="369332"/>
          </a:xfrm>
          <a:prstGeom prst="rect">
            <a:avLst/>
          </a:prstGeom>
          <a:noFill/>
          <a:ln>
            <a:solidFill>
              <a:schemeClr val="tx1"/>
            </a:solidFill>
          </a:ln>
        </p:spPr>
        <p:txBody>
          <a:bodyPr wrap="square" rtlCol="0">
            <a:spAutoFit/>
          </a:bodyPr>
          <a:lstStyle/>
          <a:p>
            <a:r>
              <a:rPr lang="en-US" dirty="0" smtClean="0"/>
              <a:t>y2</a:t>
            </a:r>
            <a:endParaRPr lang="en-US" dirty="0"/>
          </a:p>
        </p:txBody>
      </p:sp>
    </p:spTree>
    <p:extLst>
      <p:ext uri="{BB962C8B-B14F-4D97-AF65-F5344CB8AC3E}">
        <p14:creationId xmlns:p14="http://schemas.microsoft.com/office/powerpoint/2010/main" val="2211955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Find out the width and height</a:t>
            </a:r>
          </a:p>
        </p:txBody>
      </p:sp>
      <p:sp>
        <p:nvSpPr>
          <p:cNvPr id="3" name="Content Placeholder 2"/>
          <p:cNvSpPr>
            <a:spLocks noGrp="1"/>
          </p:cNvSpPr>
          <p:nvPr>
            <p:ph idx="1"/>
          </p:nvPr>
        </p:nvSpPr>
        <p:spPr/>
        <p:txBody>
          <a:bodyPr/>
          <a:lstStyle/>
          <a:p>
            <a:r>
              <a:rPr lang="en-US" dirty="0" smtClean="0"/>
              <a:t>x1 = </a:t>
            </a:r>
            <a:r>
              <a:rPr lang="en-US" dirty="0"/>
              <a:t>428689.614308852, </a:t>
            </a:r>
            <a:r>
              <a:rPr lang="en-US" dirty="0" smtClean="0"/>
              <a:t>x2 </a:t>
            </a:r>
            <a:r>
              <a:rPr lang="en-US" dirty="0"/>
              <a:t>= 437208.943005249 </a:t>
            </a:r>
            <a:endParaRPr lang="en-US" dirty="0" smtClean="0"/>
          </a:p>
          <a:p>
            <a:r>
              <a:rPr lang="en-US" dirty="0" smtClean="0"/>
              <a:t>Width = x2 – x1 </a:t>
            </a:r>
            <a:r>
              <a:rPr lang="en-US" dirty="0"/>
              <a:t>= </a:t>
            </a:r>
            <a:r>
              <a:rPr lang="en-US" dirty="0" smtClean="0"/>
              <a:t>8520 (rounded value)</a:t>
            </a:r>
          </a:p>
          <a:p>
            <a:r>
              <a:rPr lang="en-US" dirty="0" smtClean="0"/>
              <a:t>y1 </a:t>
            </a:r>
            <a:r>
              <a:rPr lang="en-US" dirty="0"/>
              <a:t>= 2294630.88853734, </a:t>
            </a:r>
            <a:r>
              <a:rPr lang="en-US" dirty="0" smtClean="0"/>
              <a:t>y2 </a:t>
            </a:r>
            <a:r>
              <a:rPr lang="en-US" dirty="0"/>
              <a:t>= 2305145.11581789 </a:t>
            </a:r>
            <a:endParaRPr lang="en-US" dirty="0" smtClean="0"/>
          </a:p>
          <a:p>
            <a:r>
              <a:rPr lang="en-US" dirty="0" smtClean="0"/>
              <a:t>Height = y2 – y1 = 10515 (rounded)</a:t>
            </a:r>
          </a:p>
          <a:p>
            <a:endParaRPr lang="en-US" dirty="0"/>
          </a:p>
          <a:p>
            <a:endParaRPr lang="en-US" dirty="0" smtClean="0"/>
          </a:p>
          <a:p>
            <a:r>
              <a:rPr lang="en-US" dirty="0" smtClean="0"/>
              <a:t>Width = 8520</a:t>
            </a:r>
          </a:p>
          <a:p>
            <a:r>
              <a:rPr lang="en-US" dirty="0" smtClean="0"/>
              <a:t>Height = </a:t>
            </a:r>
            <a:r>
              <a:rPr lang="en-US" dirty="0"/>
              <a:t>10515</a:t>
            </a:r>
            <a:endParaRPr lang="en-US" dirty="0" smtClean="0"/>
          </a:p>
          <a:p>
            <a:pPr marL="0" indent="0">
              <a:buNone/>
            </a:pPr>
            <a:endParaRPr lang="en-US" dirty="0" smtClean="0"/>
          </a:p>
        </p:txBody>
      </p:sp>
    </p:spTree>
    <p:extLst>
      <p:ext uri="{BB962C8B-B14F-4D97-AF65-F5344CB8AC3E}">
        <p14:creationId xmlns:p14="http://schemas.microsoft.com/office/powerpoint/2010/main" val="169416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t>Close the “Define Working Area” dialog box and MIKE ZERO. </a:t>
            </a:r>
            <a:endParaRPr lang="en-US" dirty="0"/>
          </a:p>
        </p:txBody>
      </p:sp>
    </p:spTree>
    <p:extLst>
      <p:ext uri="{BB962C8B-B14F-4D97-AF65-F5344CB8AC3E}">
        <p14:creationId xmlns:p14="http://schemas.microsoft.com/office/powerpoint/2010/main" val="300786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900" dirty="0" smtClean="0"/>
              <a:t>Crop the image # beyond the boundary of rectangle</a:t>
            </a:r>
            <a:r>
              <a:rPr lang="en-US" sz="4000" dirty="0" smtClean="0"/>
              <a:t> </a:t>
            </a:r>
            <a:endParaRPr lang="en-US" sz="4000" dirty="0"/>
          </a:p>
        </p:txBody>
      </p:sp>
      <p:sp>
        <p:nvSpPr>
          <p:cNvPr id="3" name="Content Placeholder 2"/>
          <p:cNvSpPr>
            <a:spLocks noGrp="1"/>
          </p:cNvSpPr>
          <p:nvPr>
            <p:ph idx="1"/>
          </p:nvPr>
        </p:nvSpPr>
        <p:spPr/>
        <p:txBody>
          <a:bodyPr/>
          <a:lstStyle/>
          <a:p>
            <a:r>
              <a:rPr lang="en-US" dirty="0" smtClean="0"/>
              <a:t>Open the image# with photos (i.e., or with any other software by which image can be cropped) and crop it beyond the boundary of rectangle.</a:t>
            </a:r>
          </a:p>
          <a:p>
            <a:r>
              <a:rPr lang="en-US" dirty="0" smtClean="0"/>
              <a:t>Save a copy after cropping.</a:t>
            </a:r>
            <a:endParaRPr lang="en-US" dirty="0"/>
          </a:p>
        </p:txBody>
      </p:sp>
    </p:spTree>
    <p:extLst>
      <p:ext uri="{BB962C8B-B14F-4D97-AF65-F5344CB8AC3E}">
        <p14:creationId xmlns:p14="http://schemas.microsoft.com/office/powerpoint/2010/main" val="2352658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7124" y="1850667"/>
            <a:ext cx="4410160" cy="4285345"/>
          </a:xfrm>
        </p:spPr>
      </p:pic>
      <p:sp>
        <p:nvSpPr>
          <p:cNvPr id="5" name="TextBox 4"/>
          <p:cNvSpPr txBox="1"/>
          <p:nvPr/>
        </p:nvSpPr>
        <p:spPr>
          <a:xfrm>
            <a:off x="2987457" y="673240"/>
            <a:ext cx="6129494" cy="646331"/>
          </a:xfrm>
          <a:prstGeom prst="rect">
            <a:avLst/>
          </a:prstGeom>
          <a:noFill/>
        </p:spPr>
        <p:txBody>
          <a:bodyPr wrap="square" rtlCol="0">
            <a:spAutoFit/>
          </a:bodyPr>
          <a:lstStyle/>
          <a:p>
            <a:pPr algn="ctr"/>
            <a:r>
              <a:rPr lang="en-US" sz="3600" dirty="0" smtClean="0"/>
              <a:t>Cropped Image </a:t>
            </a:r>
            <a:endParaRPr lang="en-US" sz="3600" dirty="0"/>
          </a:p>
        </p:txBody>
      </p:sp>
    </p:spTree>
    <p:extLst>
      <p:ext uri="{BB962C8B-B14F-4D97-AF65-F5344CB8AC3E}">
        <p14:creationId xmlns:p14="http://schemas.microsoft.com/office/powerpoint/2010/main" val="1852649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Draw line across the middle of the cropped image</a:t>
            </a:r>
            <a:endParaRPr lang="en-US" dirty="0"/>
          </a:p>
        </p:txBody>
      </p:sp>
      <p:sp>
        <p:nvSpPr>
          <p:cNvPr id="3" name="Content Placeholder 2"/>
          <p:cNvSpPr>
            <a:spLocks noGrp="1"/>
          </p:cNvSpPr>
          <p:nvPr>
            <p:ph idx="1"/>
          </p:nvPr>
        </p:nvSpPr>
        <p:spPr/>
        <p:txBody>
          <a:bodyPr/>
          <a:lstStyle/>
          <a:p>
            <a:r>
              <a:rPr lang="en-US" dirty="0" smtClean="0"/>
              <a:t>Open the cropped image with Paint software. Or any other software by which you can draw straight line on the image.</a:t>
            </a:r>
          </a:p>
          <a:p>
            <a:r>
              <a:rPr lang="en-US" dirty="0" smtClean="0"/>
              <a:t>Draw a line across the middle of the image (in a straightforward way, you can determine the mid point by using a transparent ruler, set the ruler on the parallel to your computer’s monitor to determine the mid point) and save a copy of this image.</a:t>
            </a:r>
          </a:p>
        </p:txBody>
      </p:sp>
    </p:spTree>
    <p:extLst>
      <p:ext uri="{BB962C8B-B14F-4D97-AF65-F5344CB8AC3E}">
        <p14:creationId xmlns:p14="http://schemas.microsoft.com/office/powerpoint/2010/main" val="59241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the Admiralty chart, the label and ruler of the longitude are labeled across the uppermost and lowermost portion of the map.</a:t>
            </a:r>
          </a:p>
          <a:p>
            <a:r>
              <a:rPr lang="en-US" dirty="0" smtClean="0"/>
              <a:t>And </a:t>
            </a:r>
            <a:r>
              <a:rPr lang="en-US" dirty="0"/>
              <a:t>t</a:t>
            </a:r>
            <a:r>
              <a:rPr lang="en-US" dirty="0" smtClean="0"/>
              <a:t>he label and ruler of the latitude are labeled across the rightmost and leftmost portion of the map.</a:t>
            </a:r>
          </a:p>
          <a:p>
            <a:pPr marL="0" indent="0">
              <a:buNone/>
            </a:pPr>
            <a:endParaRPr lang="en-US" dirty="0" smtClean="0"/>
          </a:p>
          <a:p>
            <a:endParaRPr lang="en-US" dirty="0"/>
          </a:p>
        </p:txBody>
      </p:sp>
    </p:spTree>
    <p:extLst>
      <p:ext uri="{BB962C8B-B14F-4D97-AF65-F5344CB8AC3E}">
        <p14:creationId xmlns:p14="http://schemas.microsoft.com/office/powerpoint/2010/main" val="2094350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6914" y="1825625"/>
            <a:ext cx="4178172" cy="4351338"/>
          </a:xfrm>
        </p:spPr>
      </p:pic>
      <p:sp>
        <p:nvSpPr>
          <p:cNvPr id="5" name="Rectangle 4"/>
          <p:cNvSpPr/>
          <p:nvPr/>
        </p:nvSpPr>
        <p:spPr>
          <a:xfrm>
            <a:off x="3898760" y="4190163"/>
            <a:ext cx="3466682" cy="31149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70C0"/>
                </a:solidFill>
              </a:ln>
              <a:noFill/>
            </a:endParaRPr>
          </a:p>
        </p:txBody>
      </p:sp>
      <p:sp>
        <p:nvSpPr>
          <p:cNvPr id="6" name="TextBox 5"/>
          <p:cNvSpPr txBox="1"/>
          <p:nvPr/>
        </p:nvSpPr>
        <p:spPr>
          <a:xfrm>
            <a:off x="1915886" y="743578"/>
            <a:ext cx="8360228" cy="523220"/>
          </a:xfrm>
          <a:prstGeom prst="rect">
            <a:avLst/>
          </a:prstGeom>
          <a:noFill/>
        </p:spPr>
        <p:txBody>
          <a:bodyPr wrap="square" rtlCol="0">
            <a:spAutoFit/>
          </a:bodyPr>
          <a:lstStyle/>
          <a:p>
            <a:pPr algn="ctr"/>
            <a:r>
              <a:rPr lang="en-US" sz="2800" dirty="0" smtClean="0"/>
              <a:t>Draw Line with paint software</a:t>
            </a:r>
            <a:endParaRPr lang="en-US" sz="2800" dirty="0"/>
          </a:p>
        </p:txBody>
      </p:sp>
    </p:spTree>
    <p:extLst>
      <p:ext uri="{BB962C8B-B14F-4D97-AF65-F5344CB8AC3E}">
        <p14:creationId xmlns:p14="http://schemas.microsoft.com/office/powerpoint/2010/main" val="1488461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2</a:t>
            </a:r>
            <a:r>
              <a:rPr lang="en-US" dirty="0" smtClean="0"/>
              <a:t>. Open Image Rectifier</a:t>
            </a:r>
            <a:endParaRPr lang="en-US" dirty="0"/>
          </a:p>
        </p:txBody>
      </p:sp>
      <p:sp>
        <p:nvSpPr>
          <p:cNvPr id="3" name="Content Placeholder 2"/>
          <p:cNvSpPr>
            <a:spLocks noGrp="1"/>
          </p:cNvSpPr>
          <p:nvPr>
            <p:ph idx="1"/>
          </p:nvPr>
        </p:nvSpPr>
        <p:spPr/>
        <p:txBody>
          <a:bodyPr/>
          <a:lstStyle/>
          <a:p>
            <a:r>
              <a:rPr lang="en-US" dirty="0" smtClean="0"/>
              <a:t>We are assuming that you are using MIKE 2014 version in windows 10.</a:t>
            </a:r>
          </a:p>
          <a:p>
            <a:r>
              <a:rPr lang="en-US" dirty="0" smtClean="0"/>
              <a:t>Open start button.</a:t>
            </a:r>
          </a:p>
          <a:p>
            <a:r>
              <a:rPr lang="en-US" dirty="0" smtClean="0"/>
              <a:t>Go to the folder MIKE by DHI 2014.</a:t>
            </a:r>
          </a:p>
          <a:p>
            <a:r>
              <a:rPr lang="en-US" dirty="0" smtClean="0"/>
              <a:t>Open Image Rectifier by clicking on the icon of the Image Rectifier.</a:t>
            </a:r>
          </a:p>
          <a:p>
            <a:r>
              <a:rPr lang="en-US" dirty="0" smtClean="0"/>
              <a:t>Alternatively you can open the Image Rectifier by searching the ‘Image Rectifier” in the search-box of the windows which is located right to the windows symbol. Click on the icon of the Image Rectifier in order to open it.</a:t>
            </a:r>
            <a:endParaRPr lang="en-US" dirty="0"/>
          </a:p>
        </p:txBody>
      </p:sp>
    </p:spTree>
    <p:extLst>
      <p:ext uri="{BB962C8B-B14F-4D97-AF65-F5344CB8AC3E}">
        <p14:creationId xmlns:p14="http://schemas.microsoft.com/office/powerpoint/2010/main" val="280198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endParaRPr lang="en-US" dirty="0"/>
          </a:p>
        </p:txBody>
      </p:sp>
      <p:sp>
        <p:nvSpPr>
          <p:cNvPr id="3" name="Content Placeholder 2"/>
          <p:cNvSpPr>
            <a:spLocks noGrp="1"/>
          </p:cNvSpPr>
          <p:nvPr>
            <p:ph idx="1"/>
          </p:nvPr>
        </p:nvSpPr>
        <p:spPr/>
        <p:txBody>
          <a:bodyPr/>
          <a:lstStyle/>
          <a:p>
            <a:r>
              <a:rPr lang="en-US" dirty="0" smtClean="0"/>
              <a:t>Navigate to the File&gt; New &gt; Open the image created in step #</a:t>
            </a:r>
            <a:endParaRPr lang="en-US" dirty="0"/>
          </a:p>
        </p:txBody>
      </p:sp>
    </p:spTree>
    <p:extLst>
      <p:ext uri="{BB962C8B-B14F-4D97-AF65-F5344CB8AC3E}">
        <p14:creationId xmlns:p14="http://schemas.microsoft.com/office/powerpoint/2010/main" val="4069539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8230" y="1825625"/>
            <a:ext cx="8435540" cy="4351338"/>
          </a:xfrm>
        </p:spPr>
      </p:pic>
      <p:sp>
        <p:nvSpPr>
          <p:cNvPr id="5" name="Rectangle 4"/>
          <p:cNvSpPr/>
          <p:nvPr/>
        </p:nvSpPr>
        <p:spPr>
          <a:xfrm>
            <a:off x="1889089" y="2080009"/>
            <a:ext cx="261257" cy="231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385916" y="944545"/>
            <a:ext cx="1507253" cy="369332"/>
          </a:xfrm>
          <a:prstGeom prst="rect">
            <a:avLst/>
          </a:prstGeom>
          <a:noFill/>
          <a:ln>
            <a:solidFill>
              <a:schemeClr val="tx1"/>
            </a:solidFill>
          </a:ln>
        </p:spPr>
        <p:txBody>
          <a:bodyPr wrap="square" rtlCol="0">
            <a:spAutoFit/>
          </a:bodyPr>
          <a:lstStyle/>
          <a:p>
            <a:pPr algn="ctr"/>
            <a:r>
              <a:rPr lang="en-US" dirty="0" smtClean="0"/>
              <a:t>File &gt; New</a:t>
            </a:r>
            <a:endParaRPr lang="en-US" dirty="0"/>
          </a:p>
        </p:txBody>
      </p:sp>
    </p:spTree>
    <p:extLst>
      <p:ext uri="{BB962C8B-B14F-4D97-AF65-F5344CB8AC3E}">
        <p14:creationId xmlns:p14="http://schemas.microsoft.com/office/powerpoint/2010/main" val="1869970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4844" y="703385"/>
            <a:ext cx="5797899" cy="369332"/>
          </a:xfrm>
          <a:prstGeom prst="rect">
            <a:avLst/>
          </a:prstGeom>
          <a:noFill/>
          <a:ln>
            <a:solidFill>
              <a:schemeClr val="tx1"/>
            </a:solidFill>
          </a:ln>
        </p:spPr>
        <p:txBody>
          <a:bodyPr wrap="square" rtlCol="0">
            <a:spAutoFit/>
          </a:bodyPr>
          <a:lstStyle/>
          <a:p>
            <a:pPr algn="ctr"/>
            <a:r>
              <a:rPr lang="en-US" dirty="0" smtClean="0"/>
              <a:t>Open the image file created in step #</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7395" y="1855770"/>
            <a:ext cx="5777406" cy="4351338"/>
          </a:xfrm>
        </p:spPr>
      </p:pic>
      <p:sp>
        <p:nvSpPr>
          <p:cNvPr id="14" name="Rectangle 13"/>
          <p:cNvSpPr/>
          <p:nvPr/>
        </p:nvSpPr>
        <p:spPr>
          <a:xfrm>
            <a:off x="5104563" y="4180114"/>
            <a:ext cx="1125415" cy="180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23798" y="5787851"/>
            <a:ext cx="894303" cy="311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265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4761" y="2345304"/>
            <a:ext cx="4102100" cy="3853815"/>
          </a:xfrm>
        </p:spPr>
      </p:pic>
      <p:sp>
        <p:nvSpPr>
          <p:cNvPr id="5" name="TextBox 4"/>
          <p:cNvSpPr txBox="1"/>
          <p:nvPr/>
        </p:nvSpPr>
        <p:spPr>
          <a:xfrm>
            <a:off x="1688123" y="763675"/>
            <a:ext cx="8681776" cy="584775"/>
          </a:xfrm>
          <a:prstGeom prst="rect">
            <a:avLst/>
          </a:prstGeom>
          <a:noFill/>
        </p:spPr>
        <p:txBody>
          <a:bodyPr wrap="square" rtlCol="0">
            <a:spAutoFit/>
          </a:bodyPr>
          <a:lstStyle/>
          <a:p>
            <a:pPr algn="ctr"/>
            <a:r>
              <a:rPr lang="en-US" sz="3200" dirty="0" smtClean="0"/>
              <a:t> Then a “Target Area” dialog box will be opened</a:t>
            </a:r>
            <a:endParaRPr lang="en-US" sz="3200" dirty="0"/>
          </a:p>
        </p:txBody>
      </p:sp>
    </p:spTree>
    <p:extLst>
      <p:ext uri="{BB962C8B-B14F-4D97-AF65-F5344CB8AC3E}">
        <p14:creationId xmlns:p14="http://schemas.microsoft.com/office/powerpoint/2010/main" val="1568577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6576" y="703385"/>
            <a:ext cx="9365064" cy="1077218"/>
          </a:xfrm>
          <a:prstGeom prst="rect">
            <a:avLst/>
          </a:prstGeom>
          <a:noFill/>
        </p:spPr>
        <p:txBody>
          <a:bodyPr wrap="square" rtlCol="0">
            <a:spAutoFit/>
          </a:bodyPr>
          <a:lstStyle/>
          <a:p>
            <a:pPr algn="ctr"/>
            <a:r>
              <a:rPr lang="en-US" sz="3200" dirty="0" smtClean="0"/>
              <a:t>Input the information of Easting, Northing, Width and Height in the “Target Area” dialog box.</a:t>
            </a:r>
            <a:endParaRPr lang="en-US" sz="3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6577" y="2453149"/>
            <a:ext cx="3914775" cy="3619500"/>
          </a:xfrm>
        </p:spPr>
      </p:pic>
    </p:spTree>
    <p:extLst>
      <p:ext uri="{BB962C8B-B14F-4D97-AF65-F5344CB8AC3E}">
        <p14:creationId xmlns:p14="http://schemas.microsoft.com/office/powerpoint/2010/main" val="1242177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3191" y="572756"/>
            <a:ext cx="10852220" cy="954107"/>
          </a:xfrm>
          <a:prstGeom prst="rect">
            <a:avLst/>
          </a:prstGeom>
          <a:noFill/>
        </p:spPr>
        <p:txBody>
          <a:bodyPr wrap="square" rtlCol="0">
            <a:spAutoFit/>
          </a:bodyPr>
          <a:lstStyle/>
          <a:p>
            <a:pPr algn="ctr"/>
            <a:r>
              <a:rPr lang="en-US" sz="2800" dirty="0" smtClean="0"/>
              <a:t>Than  the cropped image will be opened in the windows of the Image Rectifier</a:t>
            </a:r>
            <a:endParaRPr lang="en-US" sz="28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8912" y="1757020"/>
            <a:ext cx="6220778" cy="4747260"/>
          </a:xfrm>
        </p:spPr>
      </p:pic>
    </p:spTree>
    <p:extLst>
      <p:ext uri="{BB962C8B-B14F-4D97-AF65-F5344CB8AC3E}">
        <p14:creationId xmlns:p14="http://schemas.microsoft.com/office/powerpoint/2010/main" val="832241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Content Placeholder 91"/>
          <p:cNvPicPr>
            <a:picLocks noGrp="1" noChangeAspect="1"/>
          </p:cNvPicPr>
          <p:nvPr>
            <p:ph idx="1"/>
          </p:nvPr>
        </p:nvPicPr>
        <p:blipFill rotWithShape="1">
          <a:blip r:embed="rId2">
            <a:extLst>
              <a:ext uri="{28A0092B-C50C-407E-A947-70E740481C1C}">
                <a14:useLocalDpi xmlns:a14="http://schemas.microsoft.com/office/drawing/2010/main" val="0"/>
              </a:ext>
            </a:extLst>
          </a:blip>
          <a:srcRect r="49237" b="17486"/>
          <a:stretch/>
        </p:blipFill>
        <p:spPr>
          <a:xfrm>
            <a:off x="4141137" y="1654802"/>
            <a:ext cx="3909723" cy="4849810"/>
          </a:xfrm>
        </p:spPr>
      </p:pic>
      <p:sp>
        <p:nvSpPr>
          <p:cNvPr id="93" name="TextBox 92"/>
          <p:cNvSpPr txBox="1"/>
          <p:nvPr/>
        </p:nvSpPr>
        <p:spPr>
          <a:xfrm>
            <a:off x="1468733" y="492370"/>
            <a:ext cx="9254532" cy="584775"/>
          </a:xfrm>
          <a:prstGeom prst="rect">
            <a:avLst/>
          </a:prstGeom>
          <a:noFill/>
        </p:spPr>
        <p:txBody>
          <a:bodyPr wrap="square" rtlCol="0">
            <a:spAutoFit/>
          </a:bodyPr>
          <a:lstStyle/>
          <a:p>
            <a:pPr algn="ctr"/>
            <a:r>
              <a:rPr lang="en-US" sz="3200" dirty="0"/>
              <a:t>Introducing different menu options of Image Rectifier</a:t>
            </a:r>
          </a:p>
        </p:txBody>
      </p:sp>
      <p:sp>
        <p:nvSpPr>
          <p:cNvPr id="94" name="Rectangle 93"/>
          <p:cNvSpPr/>
          <p:nvPr/>
        </p:nvSpPr>
        <p:spPr>
          <a:xfrm>
            <a:off x="4923692" y="2250831"/>
            <a:ext cx="200967"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672484" y="2250831"/>
            <a:ext cx="251208"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431323" y="2250831"/>
            <a:ext cx="241161"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141137" y="2250831"/>
            <a:ext cx="280138"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928527" y="1979525"/>
            <a:ext cx="874207" cy="271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6481187" y="2662813"/>
            <a:ext cx="462224" cy="25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p:nvPr/>
        </p:nvCxnSpPr>
        <p:spPr>
          <a:xfrm flipH="1">
            <a:off x="7435780" y="4692580"/>
            <a:ext cx="2391508" cy="401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411604" y="2361363"/>
            <a:ext cx="1729533" cy="10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4511711" y="2471895"/>
            <a:ext cx="0" cy="6732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2411604" y="3135086"/>
            <a:ext cx="2100107" cy="100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flipV="1">
            <a:off x="4793064" y="2471895"/>
            <a:ext cx="10048" cy="1185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2411603" y="3637503"/>
            <a:ext cx="2380246" cy="10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94" idx="2"/>
          </p:cNvCxnSpPr>
          <p:nvPr/>
        </p:nvCxnSpPr>
        <p:spPr>
          <a:xfrm flipH="1" flipV="1">
            <a:off x="5024176" y="2471895"/>
            <a:ext cx="60288" cy="17633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2332435" y="4220063"/>
            <a:ext cx="2762078" cy="51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802734" y="1979525"/>
            <a:ext cx="28537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122331" y="3446340"/>
            <a:ext cx="413200" cy="369332"/>
          </a:xfrm>
          <a:prstGeom prst="rect">
            <a:avLst/>
          </a:prstGeom>
          <a:noFill/>
        </p:spPr>
        <p:txBody>
          <a:bodyPr wrap="square" rtlCol="0">
            <a:spAutoFit/>
          </a:bodyPr>
          <a:lstStyle/>
          <a:p>
            <a:r>
              <a:rPr lang="en-US" dirty="0" smtClean="0"/>
              <a:t>1</a:t>
            </a:r>
            <a:endParaRPr lang="en-US" dirty="0"/>
          </a:p>
        </p:txBody>
      </p:sp>
      <p:sp>
        <p:nvSpPr>
          <p:cNvPr id="123" name="TextBox 122"/>
          <p:cNvSpPr txBox="1"/>
          <p:nvPr/>
        </p:nvSpPr>
        <p:spPr>
          <a:xfrm>
            <a:off x="2057780" y="4035397"/>
            <a:ext cx="362958" cy="369332"/>
          </a:xfrm>
          <a:prstGeom prst="rect">
            <a:avLst/>
          </a:prstGeom>
          <a:noFill/>
        </p:spPr>
        <p:txBody>
          <a:bodyPr wrap="square" rtlCol="0">
            <a:spAutoFit/>
          </a:bodyPr>
          <a:lstStyle/>
          <a:p>
            <a:r>
              <a:rPr lang="en-US" dirty="0" smtClean="0"/>
              <a:t>2</a:t>
            </a:r>
            <a:endParaRPr lang="en-US" dirty="0"/>
          </a:p>
        </p:txBody>
      </p:sp>
      <p:sp>
        <p:nvSpPr>
          <p:cNvPr id="124" name="TextBox 123"/>
          <p:cNvSpPr txBox="1"/>
          <p:nvPr/>
        </p:nvSpPr>
        <p:spPr>
          <a:xfrm>
            <a:off x="2130252" y="2176697"/>
            <a:ext cx="353823" cy="369332"/>
          </a:xfrm>
          <a:prstGeom prst="rect">
            <a:avLst/>
          </a:prstGeom>
          <a:noFill/>
        </p:spPr>
        <p:txBody>
          <a:bodyPr wrap="square" rtlCol="0">
            <a:spAutoFit/>
          </a:bodyPr>
          <a:lstStyle/>
          <a:p>
            <a:r>
              <a:rPr lang="en-US" dirty="0" smtClean="0"/>
              <a:t>3</a:t>
            </a:r>
            <a:endParaRPr lang="en-US" dirty="0"/>
          </a:p>
        </p:txBody>
      </p:sp>
      <p:sp>
        <p:nvSpPr>
          <p:cNvPr id="126" name="TextBox 125"/>
          <p:cNvSpPr txBox="1"/>
          <p:nvPr/>
        </p:nvSpPr>
        <p:spPr>
          <a:xfrm>
            <a:off x="2116856" y="2976647"/>
            <a:ext cx="407413" cy="369332"/>
          </a:xfrm>
          <a:prstGeom prst="rect">
            <a:avLst/>
          </a:prstGeom>
          <a:noFill/>
        </p:spPr>
        <p:txBody>
          <a:bodyPr wrap="square" rtlCol="0">
            <a:spAutoFit/>
          </a:bodyPr>
          <a:lstStyle/>
          <a:p>
            <a:r>
              <a:rPr lang="en-US" dirty="0" smtClean="0"/>
              <a:t>4</a:t>
            </a:r>
            <a:endParaRPr lang="en-US" dirty="0"/>
          </a:p>
        </p:txBody>
      </p:sp>
      <p:sp>
        <p:nvSpPr>
          <p:cNvPr id="127" name="TextBox 126"/>
          <p:cNvSpPr txBox="1"/>
          <p:nvPr/>
        </p:nvSpPr>
        <p:spPr>
          <a:xfrm>
            <a:off x="9707922" y="1794859"/>
            <a:ext cx="350478" cy="369332"/>
          </a:xfrm>
          <a:prstGeom prst="rect">
            <a:avLst/>
          </a:prstGeom>
          <a:noFill/>
        </p:spPr>
        <p:txBody>
          <a:bodyPr wrap="square" rtlCol="0">
            <a:spAutoFit/>
          </a:bodyPr>
          <a:lstStyle/>
          <a:p>
            <a:r>
              <a:rPr lang="en-US" dirty="0" smtClean="0"/>
              <a:t>5</a:t>
            </a:r>
            <a:endParaRPr lang="en-US" dirty="0"/>
          </a:p>
        </p:txBody>
      </p:sp>
      <p:sp>
        <p:nvSpPr>
          <p:cNvPr id="128" name="TextBox 127"/>
          <p:cNvSpPr txBox="1"/>
          <p:nvPr/>
        </p:nvSpPr>
        <p:spPr>
          <a:xfrm flipH="1">
            <a:off x="9827288" y="4507914"/>
            <a:ext cx="331595" cy="369332"/>
          </a:xfrm>
          <a:prstGeom prst="rect">
            <a:avLst/>
          </a:prstGeom>
          <a:noFill/>
        </p:spPr>
        <p:txBody>
          <a:bodyPr wrap="square" rtlCol="0">
            <a:spAutoFit/>
          </a:bodyPr>
          <a:lstStyle/>
          <a:p>
            <a:r>
              <a:rPr lang="en-US" dirty="0" smtClean="0"/>
              <a:t>6</a:t>
            </a:r>
            <a:endParaRPr lang="en-US" dirty="0"/>
          </a:p>
        </p:txBody>
      </p:sp>
      <p:cxnSp>
        <p:nvCxnSpPr>
          <p:cNvPr id="3" name="Straight Arrow Connector 2"/>
          <p:cNvCxnSpPr/>
          <p:nvPr/>
        </p:nvCxnSpPr>
        <p:spPr>
          <a:xfrm flipH="1">
            <a:off x="6802734" y="2743200"/>
            <a:ext cx="2853732" cy="18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724477" y="2597389"/>
            <a:ext cx="158684" cy="369332"/>
          </a:xfrm>
          <a:prstGeom prst="rect">
            <a:avLst/>
          </a:prstGeom>
          <a:noFill/>
        </p:spPr>
        <p:txBody>
          <a:bodyPr wrap="square" rtlCol="0">
            <a:spAutoFit/>
          </a:bodyPr>
          <a:lstStyle/>
          <a:p>
            <a:r>
              <a:rPr lang="en-US" dirty="0" smtClean="0"/>
              <a:t>7</a:t>
            </a:r>
            <a:endParaRPr lang="en-US" dirty="0"/>
          </a:p>
        </p:txBody>
      </p:sp>
    </p:spTree>
    <p:extLst>
      <p:ext uri="{BB962C8B-B14F-4D97-AF65-F5344CB8AC3E}">
        <p14:creationId xmlns:p14="http://schemas.microsoft.com/office/powerpoint/2010/main" val="1273881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031" y="365125"/>
            <a:ext cx="11274249" cy="1325563"/>
          </a:xfrm>
        </p:spPr>
        <p:txBody>
          <a:bodyPr>
            <a:normAutofit/>
          </a:bodyPr>
          <a:lstStyle/>
          <a:p>
            <a:pPr algn="ctr"/>
            <a:r>
              <a:rPr lang="en-US" dirty="0"/>
              <a:t>Introducing different menu options of Image Rectifier</a:t>
            </a:r>
          </a:p>
        </p:txBody>
      </p:sp>
      <p:sp>
        <p:nvSpPr>
          <p:cNvPr id="3" name="Content Placeholder 2"/>
          <p:cNvSpPr>
            <a:spLocks noGrp="1"/>
          </p:cNvSpPr>
          <p:nvPr>
            <p:ph idx="1"/>
          </p:nvPr>
        </p:nvSpPr>
        <p:spPr/>
        <p:txBody>
          <a:bodyPr>
            <a:noAutofit/>
          </a:bodyPr>
          <a:lstStyle/>
          <a:p>
            <a:r>
              <a:rPr lang="en-US" sz="3200" dirty="0" smtClean="0"/>
              <a:t>Tool 1: Zoom In/out :: Zoom in on a point of image by click on the Zoom In/Out and than left click on the mouse. But, right click on the mouse for zoom out.</a:t>
            </a:r>
          </a:p>
          <a:p>
            <a:r>
              <a:rPr lang="en-US" sz="3200" dirty="0" smtClean="0"/>
              <a:t>Tool 2: </a:t>
            </a:r>
            <a:r>
              <a:rPr lang="en-US" sz="3200" dirty="0"/>
              <a:t>Add </a:t>
            </a:r>
            <a:r>
              <a:rPr lang="en-US" sz="3200" dirty="0" smtClean="0"/>
              <a:t>new GCP :: To create a Ground </a:t>
            </a:r>
            <a:r>
              <a:rPr lang="en-US" sz="3200" dirty="0"/>
              <a:t>Control </a:t>
            </a:r>
            <a:r>
              <a:rPr lang="en-US" sz="3200" dirty="0" smtClean="0"/>
              <a:t>Point or GCP</a:t>
            </a:r>
          </a:p>
          <a:p>
            <a:r>
              <a:rPr lang="en-US" sz="3200" dirty="0" smtClean="0"/>
              <a:t>Tool 3: Pick mode :: Select a GCP point after creating GCP</a:t>
            </a:r>
          </a:p>
          <a:p>
            <a:r>
              <a:rPr lang="en-US" sz="3200" dirty="0" smtClean="0"/>
              <a:t>Tool 4: Move Points ::  To set the GCP into the exact accurate position on the image</a:t>
            </a:r>
          </a:p>
        </p:txBody>
      </p:sp>
    </p:spTree>
    <p:extLst>
      <p:ext uri="{BB962C8B-B14F-4D97-AF65-F5344CB8AC3E}">
        <p14:creationId xmlns:p14="http://schemas.microsoft.com/office/powerpoint/2010/main" val="837843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We will now mark the vertices of area of interest (for simulation and which will define as the simulation area) from the admiralty chart. </a:t>
            </a:r>
          </a:p>
          <a:p>
            <a:r>
              <a:rPr lang="en-US" dirty="0" smtClean="0"/>
              <a:t>Open the admiralty chart with paint software. </a:t>
            </a:r>
            <a:endParaRPr lang="en-US" dirty="0"/>
          </a:p>
        </p:txBody>
      </p:sp>
    </p:spTree>
    <p:extLst>
      <p:ext uri="{BB962C8B-B14F-4D97-AF65-F5344CB8AC3E}">
        <p14:creationId xmlns:p14="http://schemas.microsoft.com/office/powerpoint/2010/main" val="3159971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Introducing different menu options of Image Rectifier</a:t>
            </a:r>
          </a:p>
        </p:txBody>
      </p:sp>
      <p:sp>
        <p:nvSpPr>
          <p:cNvPr id="3" name="Content Placeholder 2"/>
          <p:cNvSpPr>
            <a:spLocks noGrp="1"/>
          </p:cNvSpPr>
          <p:nvPr>
            <p:ph idx="1"/>
          </p:nvPr>
        </p:nvSpPr>
        <p:spPr/>
        <p:txBody>
          <a:bodyPr/>
          <a:lstStyle/>
          <a:p>
            <a:r>
              <a:rPr lang="en-US" sz="3600" dirty="0" smtClean="0"/>
              <a:t>Tool 5: </a:t>
            </a:r>
            <a:r>
              <a:rPr lang="en-US" sz="3600" dirty="0"/>
              <a:t>Navigate to Operations &gt; Rectification of 2nd. Order :: The final step of image rectification, if you </a:t>
            </a:r>
            <a:r>
              <a:rPr lang="en-US" sz="3600" dirty="0" smtClean="0"/>
              <a:t>have exactly 6 </a:t>
            </a:r>
            <a:r>
              <a:rPr lang="en-US" sz="3600" dirty="0"/>
              <a:t>GCPs</a:t>
            </a:r>
          </a:p>
          <a:p>
            <a:r>
              <a:rPr lang="en-US" sz="3600" dirty="0" smtClean="0"/>
              <a:t>Tool 6: </a:t>
            </a:r>
            <a:r>
              <a:rPr lang="en-US" sz="3600" dirty="0"/>
              <a:t>Image </a:t>
            </a:r>
            <a:r>
              <a:rPr lang="en-US" sz="3600" dirty="0" smtClean="0"/>
              <a:t>window</a:t>
            </a:r>
          </a:p>
          <a:p>
            <a:r>
              <a:rPr lang="en-US" sz="3600" dirty="0" smtClean="0"/>
              <a:t>Tool 7: Minimize/Maximize Image Window</a:t>
            </a:r>
            <a:endParaRPr lang="en-US" sz="3600" dirty="0"/>
          </a:p>
          <a:p>
            <a:endParaRPr lang="en-US" dirty="0"/>
          </a:p>
        </p:txBody>
      </p:sp>
    </p:spTree>
    <p:extLst>
      <p:ext uri="{BB962C8B-B14F-4D97-AF65-F5344CB8AC3E}">
        <p14:creationId xmlns:p14="http://schemas.microsoft.com/office/powerpoint/2010/main" val="4993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82805" y="261257"/>
            <a:ext cx="11163718" cy="1200329"/>
          </a:xfrm>
          <a:prstGeom prst="rect">
            <a:avLst/>
          </a:prstGeom>
          <a:noFill/>
        </p:spPr>
        <p:txBody>
          <a:bodyPr wrap="square" rtlCol="0">
            <a:spAutoFit/>
          </a:bodyPr>
          <a:lstStyle/>
          <a:p>
            <a:pPr algn="ctr"/>
            <a:r>
              <a:rPr lang="en-US" sz="3600" dirty="0" smtClean="0"/>
              <a:t>Maximize the Image Window by clicking on the Maximize tab indicated by the red mark in the following</a:t>
            </a:r>
            <a:endParaRPr lang="en-US" sz="36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4764" y="2210637"/>
            <a:ext cx="3799840" cy="4519295"/>
          </a:xfrm>
        </p:spPr>
      </p:pic>
      <p:sp>
        <p:nvSpPr>
          <p:cNvPr id="4" name="Rectangle 3"/>
          <p:cNvSpPr/>
          <p:nvPr/>
        </p:nvSpPr>
        <p:spPr>
          <a:xfrm>
            <a:off x="6149592" y="3024554"/>
            <a:ext cx="190919" cy="200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6149593" y="1979525"/>
            <a:ext cx="183382" cy="100712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7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40781" y="341644"/>
            <a:ext cx="9706708" cy="646331"/>
          </a:xfrm>
          <a:prstGeom prst="rect">
            <a:avLst/>
          </a:prstGeom>
          <a:noFill/>
        </p:spPr>
        <p:txBody>
          <a:bodyPr wrap="square" rtlCol="0">
            <a:spAutoFit/>
          </a:bodyPr>
          <a:lstStyle/>
          <a:p>
            <a:pPr algn="ctr"/>
            <a:r>
              <a:rPr lang="en-US" sz="3600" dirty="0" smtClean="0"/>
              <a:t>After Maximizing the Image Window</a:t>
            </a:r>
            <a:endParaRPr lang="en-US" sz="36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660" y="1118604"/>
            <a:ext cx="6330950" cy="5461000"/>
          </a:xfrm>
        </p:spPr>
      </p:pic>
    </p:spTree>
    <p:extLst>
      <p:ext uri="{BB962C8B-B14F-4D97-AF65-F5344CB8AC3E}">
        <p14:creationId xmlns:p14="http://schemas.microsoft.com/office/powerpoint/2010/main" val="423601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307" y="2196816"/>
            <a:ext cx="10515600" cy="2348023"/>
          </a:xfrm>
        </p:spPr>
        <p:txBody>
          <a:bodyPr>
            <a:normAutofit/>
          </a:bodyPr>
          <a:lstStyle/>
          <a:p>
            <a:pPr marL="0" indent="0">
              <a:buNone/>
            </a:pPr>
            <a:r>
              <a:rPr lang="en-US" sz="3600" dirty="0" smtClean="0"/>
              <a:t>Now we will add 6 GCPs on the vertices of the image window. To do this we will use the  values of easting and northing from the table 4, where the coordinate of each vertices were converted into easting and northing.</a:t>
            </a:r>
            <a:endParaRPr lang="en-US" sz="3600" dirty="0"/>
          </a:p>
        </p:txBody>
      </p:sp>
    </p:spTree>
    <p:extLst>
      <p:ext uri="{BB962C8B-B14F-4D97-AF65-F5344CB8AC3E}">
        <p14:creationId xmlns:p14="http://schemas.microsoft.com/office/powerpoint/2010/main" val="3373619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563" y="332690"/>
            <a:ext cx="11153670" cy="1938992"/>
          </a:xfrm>
          <a:prstGeom prst="rect">
            <a:avLst/>
          </a:prstGeom>
          <a:noFill/>
        </p:spPr>
        <p:txBody>
          <a:bodyPr wrap="square" rtlCol="0">
            <a:spAutoFit/>
          </a:bodyPr>
          <a:lstStyle/>
          <a:p>
            <a:r>
              <a:rPr lang="en-US" sz="2400" dirty="0" smtClean="0"/>
              <a:t>To select the point to add GCP precisely, first magnify the lower-left vertex using the tool 1. To do that, place the tool 1 on the lower left vertex. Left click for zoom in and right click for zoom out. And center of zoom in and zoom out will be the location where the tool 1 is placed on the image window. You should magnify the image enough as the following image to add the GCP in a precise location.</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9611" y="2739188"/>
            <a:ext cx="3688080" cy="3661410"/>
          </a:xfrm>
          <a:prstGeom prst="rect">
            <a:avLst/>
          </a:prstGeom>
        </p:spPr>
      </p:pic>
      <p:sp>
        <p:nvSpPr>
          <p:cNvPr id="6" name="Rectangle 5"/>
          <p:cNvSpPr/>
          <p:nvPr/>
        </p:nvSpPr>
        <p:spPr>
          <a:xfrm>
            <a:off x="4712677" y="2974312"/>
            <a:ext cx="110532" cy="100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34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399" y="492369"/>
            <a:ext cx="10028255" cy="1200329"/>
          </a:xfrm>
          <a:prstGeom prst="rect">
            <a:avLst/>
          </a:prstGeom>
          <a:noFill/>
        </p:spPr>
        <p:txBody>
          <a:bodyPr wrap="square" rtlCol="0">
            <a:spAutoFit/>
          </a:bodyPr>
          <a:lstStyle/>
          <a:p>
            <a:r>
              <a:rPr lang="en-US" dirty="0" smtClean="0"/>
              <a:t>Use the tool 2 to add new GCP.  First click on the tool 2 and then click on the point you want to add GCP. In our case we are clicking on the lower left vertex of the previously magnified image window. Than enter the Easting and northing. The values of easting and northing for the lower left vertex is available in the table 4.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953" y="4360985"/>
            <a:ext cx="1851660" cy="1676400"/>
          </a:xfrm>
          <a:prstGeom prst="rect">
            <a:avLst/>
          </a:prstGeom>
        </p:spPr>
      </p:pic>
      <p:pic>
        <p:nvPicPr>
          <p:cNvPr id="5" name="Picture 4"/>
          <p:cNvPicPr>
            <a:picLocks noChangeAspect="1"/>
          </p:cNvPicPr>
          <p:nvPr/>
        </p:nvPicPr>
        <p:blipFill>
          <a:blip r:embed="rId3"/>
          <a:stretch>
            <a:fillRect/>
          </a:stretch>
        </p:blipFill>
        <p:spPr>
          <a:xfrm>
            <a:off x="961235" y="2014404"/>
            <a:ext cx="5714276" cy="4462049"/>
          </a:xfrm>
          <a:prstGeom prst="rect">
            <a:avLst/>
          </a:prstGeom>
        </p:spPr>
      </p:pic>
      <p:sp>
        <p:nvSpPr>
          <p:cNvPr id="6" name="Rectangle 5"/>
          <p:cNvSpPr/>
          <p:nvPr/>
        </p:nvSpPr>
        <p:spPr>
          <a:xfrm>
            <a:off x="3175279" y="4129873"/>
            <a:ext cx="1286189" cy="231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279" y="4441371"/>
            <a:ext cx="1286189" cy="231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52114" y="5043308"/>
            <a:ext cx="693338" cy="57372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3" idx="1"/>
          </p:cNvCxnSpPr>
          <p:nvPr/>
        </p:nvCxnSpPr>
        <p:spPr>
          <a:xfrm rot="10800000" flipV="1">
            <a:off x="2291025" y="5199184"/>
            <a:ext cx="5881929" cy="1309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39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331596"/>
            <a:ext cx="9365064" cy="923330"/>
          </a:xfrm>
          <a:prstGeom prst="rect">
            <a:avLst/>
          </a:prstGeom>
          <a:noFill/>
        </p:spPr>
        <p:txBody>
          <a:bodyPr wrap="square" rtlCol="0">
            <a:spAutoFit/>
          </a:bodyPr>
          <a:lstStyle/>
          <a:p>
            <a:r>
              <a:rPr lang="en-US" dirty="0" smtClean="0"/>
              <a:t>We have mistakenly set the GCP in slightly different position than the expected position. Hopefully we could reposition the GCP by using the tool 3 and tool 4. First click on the tool 3, select the just added GCP, then move the position of the GCP to the expected position by the tool 4.</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240" y="1807586"/>
            <a:ext cx="3632200" cy="48564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714" y="1657726"/>
            <a:ext cx="3322320" cy="5156200"/>
          </a:xfrm>
          <a:prstGeom prst="rect">
            <a:avLst/>
          </a:prstGeom>
        </p:spPr>
      </p:pic>
      <p:sp>
        <p:nvSpPr>
          <p:cNvPr id="7" name="Right Arrow 6"/>
          <p:cNvSpPr/>
          <p:nvPr/>
        </p:nvSpPr>
        <p:spPr>
          <a:xfrm>
            <a:off x="4624440" y="4235826"/>
            <a:ext cx="2962065" cy="336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57011" y="5968721"/>
            <a:ext cx="472273" cy="39188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98971" y="5757705"/>
            <a:ext cx="512466" cy="5124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92240" y="2160395"/>
            <a:ext cx="193465" cy="140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37231" y="1969477"/>
            <a:ext cx="190918" cy="120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941997" y="1496087"/>
            <a:ext cx="283901" cy="622997"/>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7674180" y="1334610"/>
            <a:ext cx="317019" cy="646232"/>
          </a:xfrm>
          <a:prstGeom prst="rect">
            <a:avLst/>
          </a:prstGeom>
        </p:spPr>
      </p:pic>
    </p:spTree>
    <p:extLst>
      <p:ext uri="{BB962C8B-B14F-4D97-AF65-F5344CB8AC3E}">
        <p14:creationId xmlns:p14="http://schemas.microsoft.com/office/powerpoint/2010/main" val="1073588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654" y="2439670"/>
            <a:ext cx="5209540" cy="4418330"/>
          </a:xfrm>
          <a:prstGeom prst="rect">
            <a:avLst/>
          </a:prstGeom>
        </p:spPr>
      </p:pic>
      <p:sp>
        <p:nvSpPr>
          <p:cNvPr id="5" name="Down Arrow 4"/>
          <p:cNvSpPr/>
          <p:nvPr/>
        </p:nvSpPr>
        <p:spPr>
          <a:xfrm>
            <a:off x="3818374" y="2098373"/>
            <a:ext cx="221064" cy="6129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p:cNvSpPr/>
          <p:nvPr/>
        </p:nvSpPr>
        <p:spPr>
          <a:xfrm>
            <a:off x="3818374" y="2711322"/>
            <a:ext cx="221064" cy="137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82321" y="327851"/>
            <a:ext cx="11123525" cy="1477328"/>
          </a:xfrm>
          <a:prstGeom prst="rect">
            <a:avLst/>
          </a:prstGeom>
          <a:noFill/>
        </p:spPr>
        <p:txBody>
          <a:bodyPr wrap="square" rtlCol="0">
            <a:spAutoFit/>
          </a:bodyPr>
          <a:lstStyle/>
          <a:p>
            <a:pPr algn="ctr"/>
            <a:r>
              <a:rPr lang="en-US" sz="2400" dirty="0"/>
              <a:t>Return to the smaller window by zoom out. To zoom out use the tool 1. Click on the tool 1 and right click on a point of the image window. The center of zoom out would be the point on which the right clicking was done.</a:t>
            </a:r>
          </a:p>
          <a:p>
            <a:endParaRPr lang="en-US" dirty="0"/>
          </a:p>
        </p:txBody>
      </p:sp>
    </p:spTree>
    <p:extLst>
      <p:ext uri="{BB962C8B-B14F-4D97-AF65-F5344CB8AC3E}">
        <p14:creationId xmlns:p14="http://schemas.microsoft.com/office/powerpoint/2010/main" val="4016242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862" y="1457011"/>
            <a:ext cx="10515600" cy="1858945"/>
          </a:xfrm>
        </p:spPr>
        <p:txBody>
          <a:bodyPr/>
          <a:lstStyle/>
          <a:p>
            <a:pPr marL="0" indent="0" algn="ctr">
              <a:buNone/>
            </a:pPr>
            <a:r>
              <a:rPr lang="en-US" dirty="0" smtClean="0"/>
              <a:t>In the same way add GCP for all other vertices listed in table 4</a:t>
            </a:r>
            <a:endParaRPr lang="en-US" dirty="0"/>
          </a:p>
        </p:txBody>
      </p:sp>
    </p:spTree>
    <p:extLst>
      <p:ext uri="{BB962C8B-B14F-4D97-AF65-F5344CB8AC3E}">
        <p14:creationId xmlns:p14="http://schemas.microsoft.com/office/powerpoint/2010/main" val="3742482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7727" y="2649685"/>
            <a:ext cx="4800600" cy="3829050"/>
          </a:xfrm>
        </p:spPr>
      </p:pic>
      <p:sp>
        <p:nvSpPr>
          <p:cNvPr id="6" name="Rectangle 5"/>
          <p:cNvSpPr/>
          <p:nvPr/>
        </p:nvSpPr>
        <p:spPr>
          <a:xfrm>
            <a:off x="4983982" y="3356149"/>
            <a:ext cx="783772" cy="452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89090" y="743578"/>
            <a:ext cx="8742066" cy="646331"/>
          </a:xfrm>
          <a:prstGeom prst="rect">
            <a:avLst/>
          </a:prstGeom>
          <a:noFill/>
        </p:spPr>
        <p:txBody>
          <a:bodyPr wrap="square" rtlCol="0">
            <a:spAutoFit/>
          </a:bodyPr>
          <a:lstStyle/>
          <a:p>
            <a:r>
              <a:rPr lang="en-US" dirty="0" smtClean="0"/>
              <a:t>If any GCP need to be deleted, then select the GCP to be deleted by using tool3 and Navigate to the Edit&gt; Delete from the </a:t>
            </a:r>
            <a:r>
              <a:rPr lang="en-US" smtClean="0"/>
              <a:t>menu button </a:t>
            </a:r>
            <a:r>
              <a:rPr lang="en-US" dirty="0" smtClean="0"/>
              <a:t>or use Delete hotkey</a:t>
            </a:r>
            <a:endParaRPr lang="en-US" dirty="0"/>
          </a:p>
        </p:txBody>
      </p:sp>
    </p:spTree>
    <p:extLst>
      <p:ext uri="{BB962C8B-B14F-4D97-AF65-F5344CB8AC3E}">
        <p14:creationId xmlns:p14="http://schemas.microsoft.com/office/powerpoint/2010/main" val="242257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5305" y="392113"/>
            <a:ext cx="4621390" cy="6138862"/>
          </a:xfrm>
        </p:spPr>
      </p:pic>
    </p:spTree>
    <p:extLst>
      <p:ext uri="{BB962C8B-B14F-4D97-AF65-F5344CB8AC3E}">
        <p14:creationId xmlns:p14="http://schemas.microsoft.com/office/powerpoint/2010/main" val="2278610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11" y="1660914"/>
            <a:ext cx="9144000" cy="4867275"/>
          </a:xfrm>
        </p:spPr>
      </p:pic>
      <p:cxnSp>
        <p:nvCxnSpPr>
          <p:cNvPr id="10" name="Straight Arrow Connector 9"/>
          <p:cNvCxnSpPr/>
          <p:nvPr/>
        </p:nvCxnSpPr>
        <p:spPr>
          <a:xfrm flipH="1" flipV="1">
            <a:off x="9149024" y="4081533"/>
            <a:ext cx="542610" cy="542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460712" y="4993476"/>
            <a:ext cx="1225899" cy="1336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10764" y="4624144"/>
            <a:ext cx="1276141" cy="369332"/>
          </a:xfrm>
          <a:prstGeom prst="rect">
            <a:avLst/>
          </a:prstGeom>
          <a:noFill/>
          <a:ln>
            <a:solidFill>
              <a:schemeClr val="tx1"/>
            </a:solidFill>
          </a:ln>
        </p:spPr>
        <p:txBody>
          <a:bodyPr wrap="square" rtlCol="0">
            <a:spAutoFit/>
          </a:bodyPr>
          <a:lstStyle/>
          <a:p>
            <a:r>
              <a:rPr lang="en-US" dirty="0" smtClean="0"/>
              <a:t>Scroll Bar</a:t>
            </a:r>
            <a:endParaRPr lang="en-US" dirty="0"/>
          </a:p>
        </p:txBody>
      </p:sp>
      <p:sp>
        <p:nvSpPr>
          <p:cNvPr id="16" name="TextBox 15"/>
          <p:cNvSpPr txBox="1"/>
          <p:nvPr/>
        </p:nvSpPr>
        <p:spPr>
          <a:xfrm>
            <a:off x="3818374" y="476794"/>
            <a:ext cx="7948245" cy="646331"/>
          </a:xfrm>
          <a:prstGeom prst="rect">
            <a:avLst/>
          </a:prstGeom>
          <a:noFill/>
          <a:ln>
            <a:solidFill>
              <a:schemeClr val="tx1"/>
            </a:solidFill>
          </a:ln>
        </p:spPr>
        <p:txBody>
          <a:bodyPr wrap="square" rtlCol="0">
            <a:spAutoFit/>
          </a:bodyPr>
          <a:lstStyle/>
          <a:p>
            <a:pPr algn="ctr"/>
            <a:r>
              <a:rPr lang="en-US" dirty="0" smtClean="0"/>
              <a:t>Up-down scrolling and horizontal scrolling can be a useful tool for moving through the image window</a:t>
            </a:r>
            <a:endParaRPr lang="en-US" dirty="0"/>
          </a:p>
        </p:txBody>
      </p:sp>
    </p:spTree>
    <p:extLst>
      <p:ext uri="{BB962C8B-B14F-4D97-AF65-F5344CB8AC3E}">
        <p14:creationId xmlns:p14="http://schemas.microsoft.com/office/powerpoint/2010/main" val="2015037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305" y="251210"/>
            <a:ext cx="11656088" cy="6420896"/>
          </a:xfrm>
        </p:spPr>
        <p:txBody>
          <a:bodyPr/>
          <a:lstStyle/>
          <a:p>
            <a:pPr marL="0" indent="0">
              <a:buNone/>
            </a:pPr>
            <a:r>
              <a:rPr lang="en-US" dirty="0" smtClean="0"/>
              <a:t>After adding GCP, from the menu bar, navigate to the Operations &gt; Rectification of 2nd. Order</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799" y="2363909"/>
            <a:ext cx="7023100" cy="3416300"/>
          </a:xfrm>
          <a:prstGeom prst="rect">
            <a:avLst/>
          </a:prstGeom>
        </p:spPr>
      </p:pic>
      <p:sp>
        <p:nvSpPr>
          <p:cNvPr id="5" name="Rectangle 4"/>
          <p:cNvSpPr/>
          <p:nvPr/>
        </p:nvSpPr>
        <p:spPr>
          <a:xfrm>
            <a:off x="5747657" y="2843684"/>
            <a:ext cx="1245996" cy="2914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028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91886"/>
            <a:ext cx="10515600" cy="6119446"/>
          </a:xfrm>
        </p:spPr>
        <p:txBody>
          <a:bodyPr/>
          <a:lstStyle/>
          <a:p>
            <a:pPr marL="0" indent="0">
              <a:buNone/>
            </a:pPr>
            <a:r>
              <a:rPr lang="en-US" dirty="0" smtClean="0"/>
              <a:t>Than save the file in a folder through navigating from the menu bar:</a:t>
            </a:r>
          </a:p>
          <a:p>
            <a:pPr marL="0" indent="0">
              <a:buNone/>
            </a:pPr>
            <a:r>
              <a:rPr lang="en-US" dirty="0" smtClean="0"/>
              <a:t>File Save As…</a:t>
            </a:r>
          </a:p>
          <a:p>
            <a:pPr marL="0" indent="0">
              <a:buNone/>
            </a:pPr>
            <a:r>
              <a:rPr lang="en-US" dirty="0" smtClean="0"/>
              <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94" y="1654280"/>
            <a:ext cx="6292850" cy="50165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71" y="1738469"/>
            <a:ext cx="3511550" cy="1708150"/>
          </a:xfrm>
          <a:prstGeom prst="rect">
            <a:avLst/>
          </a:prstGeom>
        </p:spPr>
      </p:pic>
      <p:sp>
        <p:nvSpPr>
          <p:cNvPr id="9" name="Rectangle 8"/>
          <p:cNvSpPr/>
          <p:nvPr/>
        </p:nvSpPr>
        <p:spPr>
          <a:xfrm>
            <a:off x="838200" y="1919235"/>
            <a:ext cx="347505" cy="200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535886" y="6149591"/>
            <a:ext cx="994787" cy="281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02734" y="5466303"/>
            <a:ext cx="994787"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82048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7455" y="2773346"/>
            <a:ext cx="5074417" cy="1446550"/>
          </a:xfrm>
          <a:prstGeom prst="rect">
            <a:avLst/>
          </a:prstGeom>
          <a:noFill/>
        </p:spPr>
        <p:txBody>
          <a:bodyPr wrap="square" rtlCol="0">
            <a:spAutoFit/>
          </a:bodyPr>
          <a:lstStyle/>
          <a:p>
            <a:pPr algn="ctr"/>
            <a:r>
              <a:rPr lang="en-US" sz="4400" dirty="0" smtClean="0"/>
              <a:t>The End</a:t>
            </a:r>
          </a:p>
          <a:p>
            <a:pPr algn="ctr"/>
            <a:r>
              <a:rPr lang="en-US" sz="4400" dirty="0" smtClean="0"/>
              <a:t>Thank You</a:t>
            </a:r>
            <a:endParaRPr lang="en-US" sz="4400" dirty="0"/>
          </a:p>
        </p:txBody>
      </p:sp>
    </p:spTree>
    <p:extLst>
      <p:ext uri="{BB962C8B-B14F-4D97-AF65-F5344CB8AC3E}">
        <p14:creationId xmlns:p14="http://schemas.microsoft.com/office/powerpoint/2010/main" val="121035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Draw a rectangle by interconnecting the lines as the following.</a:t>
            </a:r>
          </a:p>
          <a:p>
            <a:r>
              <a:rPr lang="en-US" dirty="0" smtClean="0"/>
              <a:t>The vertical lines of the rectangle are extended to the ruler label of the longitude (the ruler label of the longitude is situated in the uppermost portion of the admiralty chart).</a:t>
            </a:r>
          </a:p>
          <a:p>
            <a:r>
              <a:rPr lang="en-US" dirty="0" smtClean="0"/>
              <a:t>The horizontal lines of the rectangle are extended to the ruler of the latitude(the ruler label of the latitude is situated in the uppermost portion of the admiralty chart).</a:t>
            </a:r>
          </a:p>
        </p:txBody>
      </p:sp>
    </p:spTree>
    <p:extLst>
      <p:ext uri="{BB962C8B-B14F-4D97-AF65-F5344CB8AC3E}">
        <p14:creationId xmlns:p14="http://schemas.microsoft.com/office/powerpoint/2010/main" val="141117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86836" y="722732"/>
            <a:ext cx="4057192" cy="5829300"/>
          </a:xfrm>
        </p:spPr>
      </p:pic>
      <p:cxnSp>
        <p:nvCxnSpPr>
          <p:cNvPr id="8" name="Straight Arrow Connector 7"/>
          <p:cNvCxnSpPr>
            <a:cxnSpLocks noChangeAspect="1"/>
          </p:cNvCxnSpPr>
          <p:nvPr/>
        </p:nvCxnSpPr>
        <p:spPr>
          <a:xfrm>
            <a:off x="5687366" y="2914022"/>
            <a:ext cx="1056132" cy="38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0800000" flipV="1">
            <a:off x="4652387" y="2656559"/>
            <a:ext cx="1366576" cy="369332"/>
          </a:xfrm>
          <a:prstGeom prst="rect">
            <a:avLst/>
          </a:prstGeom>
          <a:noFill/>
        </p:spPr>
        <p:txBody>
          <a:bodyPr wrap="square" rtlCol="0">
            <a:spAutoFit/>
          </a:bodyPr>
          <a:lstStyle/>
          <a:p>
            <a:r>
              <a:rPr lang="en-US" dirty="0" smtClean="0"/>
              <a:t>Rectangle</a:t>
            </a:r>
            <a:endParaRPr lang="en-US" dirty="0"/>
          </a:p>
        </p:txBody>
      </p:sp>
    </p:spTree>
    <p:extLst>
      <p:ext uri="{BB962C8B-B14F-4D97-AF65-F5344CB8AC3E}">
        <p14:creationId xmlns:p14="http://schemas.microsoft.com/office/powerpoint/2010/main" val="77537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Now observe the intersection between the lines and ruler label in the uppermost portion and leftmost portion of the map.</a:t>
            </a:r>
          </a:p>
          <a:p>
            <a:r>
              <a:rPr lang="en-US" dirty="0" smtClean="0"/>
              <a:t>Measure the latitude and longitude by observing that the intersection points are intersected at which position of the ruler.</a:t>
            </a:r>
          </a:p>
          <a:p>
            <a:pPr marL="0" indent="0">
              <a:buNone/>
            </a:pPr>
            <a:endParaRPr lang="en-US" dirty="0"/>
          </a:p>
        </p:txBody>
      </p:sp>
    </p:spTree>
    <p:extLst>
      <p:ext uri="{BB962C8B-B14F-4D97-AF65-F5344CB8AC3E}">
        <p14:creationId xmlns:p14="http://schemas.microsoft.com/office/powerpoint/2010/main" val="1022933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1407</TotalTime>
  <Words>1947</Words>
  <Application>Microsoft Office PowerPoint</Application>
  <PresentationFormat>Widescreen</PresentationFormat>
  <Paragraphs>255</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Tutorial 2: A Tutorial on the Image Rectification in  MIKE</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 the Easting and Northing from Longitude and Latitude respectively</vt:lpstr>
      <vt:lpstr>Calculate the Easting and Northing from Longitude and Latitude respectively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Calculated Easting and Northing</vt:lpstr>
      <vt:lpstr>Find out the easting and northing of origin</vt:lpstr>
      <vt:lpstr>PowerPoint Presentation</vt:lpstr>
      <vt:lpstr>Find out the width and height</vt:lpstr>
      <vt:lpstr>PowerPoint Presentation</vt:lpstr>
      <vt:lpstr>PowerPoint Presentation</vt:lpstr>
      <vt:lpstr>Find out the width and height</vt:lpstr>
      <vt:lpstr>PowerPoint Presentation</vt:lpstr>
      <vt:lpstr>Crop the image # beyond the boundary of rectangle </vt:lpstr>
      <vt:lpstr>PowerPoint Presentation</vt:lpstr>
      <vt:lpstr>Draw line across the middle of the cropped image</vt:lpstr>
      <vt:lpstr>PowerPoint Presentation</vt:lpstr>
      <vt:lpstr>2. Open Image Rectifier</vt:lpstr>
      <vt:lpstr>2. </vt:lpstr>
      <vt:lpstr>PowerPoint Presentation</vt:lpstr>
      <vt:lpstr>PowerPoint Presentation</vt:lpstr>
      <vt:lpstr>PowerPoint Presentation</vt:lpstr>
      <vt:lpstr>PowerPoint Presentation</vt:lpstr>
      <vt:lpstr>PowerPoint Presentation</vt:lpstr>
      <vt:lpstr>PowerPoint Presentation</vt:lpstr>
      <vt:lpstr>Introducing different menu options of Image Rectifier</vt:lpstr>
      <vt:lpstr>Introducing different menu options of Image Rectifier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the Image Rectification in  MIKE</dc:title>
  <dc:creator>S-M- Touhedul Islam</dc:creator>
  <cp:lastModifiedBy>S-M- Touhedul Islam</cp:lastModifiedBy>
  <cp:revision>85</cp:revision>
  <dcterms:created xsi:type="dcterms:W3CDTF">2022-04-24T04:56:57Z</dcterms:created>
  <dcterms:modified xsi:type="dcterms:W3CDTF">2022-06-05T18:31:46Z</dcterms:modified>
</cp:coreProperties>
</file>